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heme/theme2.xml" ContentType="application/vnd.openxmlformats-officedocument.them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D82129-EF09-44D7-BBA3-3AB47AE0C426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CA481-4918-4666-BB1D-A1864E1F6E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24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6324" name="灯片编号占位符 3"/>
          <p:cNvSpPr txBox="1"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13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1.png"/><Relationship Id="rId4" Type="http://schemas.openxmlformats.org/officeDocument/2006/relationships/tags" Target="../tags/tag4.xml"/><Relationship Id="rId9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10" Type="http://schemas.openxmlformats.org/officeDocument/2006/relationships/image" Target="../media/image1.png"/><Relationship Id="rId4" Type="http://schemas.openxmlformats.org/officeDocument/2006/relationships/tags" Target="../tags/tag12.xml"/><Relationship Id="rId9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image" Target="../media/image1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874000" y="4595595"/>
            <a:ext cx="736600" cy="3597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>
            <p:custDataLst>
              <p:tags r:id="rId2"/>
            </p:custDataLst>
          </p:nvPr>
        </p:nvSpPr>
        <p:spPr>
          <a:xfrm>
            <a:off x="327025" y="300855"/>
            <a:ext cx="725488" cy="69881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>
            <p:custDataLst>
              <p:tags r:id="rId3"/>
            </p:custDataLst>
          </p:nvPr>
        </p:nvSpPr>
        <p:spPr>
          <a:xfrm>
            <a:off x="284163" y="342243"/>
            <a:ext cx="809625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204913" y="342243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charset="-122"/>
              <a:cs typeface="Arial"/>
              <a:sym typeface="Arial"/>
            </a:endParaRPr>
          </a:p>
        </p:txBody>
      </p: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1060450" y="834115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38200" y="6372070"/>
            <a:ext cx="2743200" cy="366119"/>
          </a:xfrm>
        </p:spPr>
        <p:txBody>
          <a:bodyPr/>
          <a:lstStyle/>
          <a:p>
            <a:pPr fontAlgn="auto"/>
            <a:fld id="{672B65E7-E981-4FE1-A843-BF297668BD0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2020/10/26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038600" y="6372070"/>
            <a:ext cx="4114800" cy="36611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72070"/>
            <a:ext cx="2743200" cy="366119"/>
          </a:xfrm>
        </p:spPr>
        <p:txBody>
          <a:bodyPr/>
          <a:lstStyle/>
          <a:p>
            <a:pPr fontAlgn="auto"/>
            <a:fld id="{53438EDB-2D76-45D9-B891-8F91D84ACC40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49372681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067675" y="4649717"/>
            <a:ext cx="736600" cy="3597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>
            <p:custDataLst>
              <p:tags r:id="rId2"/>
            </p:custDataLst>
          </p:nvPr>
        </p:nvSpPr>
        <p:spPr>
          <a:xfrm>
            <a:off x="327025" y="300855"/>
            <a:ext cx="725488" cy="69881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>
            <p:custDataLst>
              <p:tags r:id="rId3"/>
            </p:custDataLst>
          </p:nvPr>
        </p:nvSpPr>
        <p:spPr>
          <a:xfrm>
            <a:off x="284163" y="342243"/>
            <a:ext cx="809625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204913" y="342243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1060450" y="834115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38200" y="6372070"/>
            <a:ext cx="2743200" cy="366119"/>
          </a:xfrm>
        </p:spPr>
        <p:txBody>
          <a:bodyPr/>
          <a:lstStyle/>
          <a:p>
            <a:pPr fontAlgn="auto"/>
            <a:fld id="{672B65E7-E981-4FE1-A843-BF297668BD0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2020/10/26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038600" y="6372070"/>
            <a:ext cx="4114800" cy="36611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72070"/>
            <a:ext cx="2743200" cy="366119"/>
          </a:xfrm>
        </p:spPr>
        <p:txBody>
          <a:bodyPr/>
          <a:lstStyle/>
          <a:p>
            <a:pPr fontAlgn="auto"/>
            <a:fld id="{53438EDB-2D76-45D9-B891-8F91D84ACC40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1774062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>
            <p:custDataLst>
              <p:tags r:id="rId1"/>
            </p:custDataLst>
          </p:nvPr>
        </p:nvSpPr>
        <p:spPr>
          <a:xfrm>
            <a:off x="327025" y="300855"/>
            <a:ext cx="725488" cy="69881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>
            <p:custDataLst>
              <p:tags r:id="rId2"/>
            </p:custDataLst>
          </p:nvPr>
        </p:nvSpPr>
        <p:spPr>
          <a:xfrm>
            <a:off x="284163" y="342243"/>
            <a:ext cx="809625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204913" y="342243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1060450" y="834115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7177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067675" y="4649717"/>
            <a:ext cx="736600" cy="3597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38200" y="6373661"/>
            <a:ext cx="2743200" cy="36611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/>
                <a:ea typeface="Arial"/>
                <a:cs typeface="Arial"/>
              </a:rPr>
              <a:t>2020/10/26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038600" y="6373661"/>
            <a:ext cx="4114800" cy="36611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73661"/>
            <a:ext cx="2743200" cy="36611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/>
                <a:ea typeface="Arial"/>
                <a:cs typeface="Arial"/>
              </a:rPr>
              <a:t>‹#›</a:t>
            </a:fld>
            <a:endParaRPr lang="zh-CN" altLang="en-US" strike="noStrike" noProof="1"/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197293" y="351133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0"/>
            </p:custDataLst>
          </p:nvPr>
        </p:nvCxnSpPr>
        <p:spPr>
          <a:xfrm>
            <a:off x="1052830" y="843005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4181761837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08"/>
          <p:cNvSpPr/>
          <p:nvPr userDrawn="1">
            <p:custDataLst>
              <p:tags r:id="rId1"/>
            </p:custDataLst>
          </p:nvPr>
        </p:nvSpPr>
        <p:spPr>
          <a:xfrm>
            <a:off x="327025" y="300855"/>
            <a:ext cx="725488" cy="69881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Shape 112"/>
          <p:cNvSpPr/>
          <p:nvPr userDrawn="1">
            <p:custDataLst>
              <p:tags r:id="rId5"/>
            </p:custDataLst>
          </p:nvPr>
        </p:nvSpPr>
        <p:spPr>
          <a:xfrm>
            <a:off x="284163" y="342243"/>
            <a:ext cx="809625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6"/>
            </p:custDataLst>
          </p:nvPr>
        </p:nvSpPr>
        <p:spPr>
          <a:xfrm>
            <a:off x="1197293" y="351133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讲练结合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10" name="直接连接符 9"/>
          <p:cNvCxnSpPr/>
          <p:nvPr userDrawn="1">
            <p:custDataLst>
              <p:tags r:id="rId7"/>
            </p:custDataLst>
          </p:nvPr>
        </p:nvCxnSpPr>
        <p:spPr>
          <a:xfrm>
            <a:off x="1052830" y="843005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02560443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7" Type="http://schemas.openxmlformats.org/officeDocument/2006/relationships/image" Target="../media/image11.jpe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10.gif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6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8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84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9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tags" Target="../tags/tag90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9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tags" Target="../tags/tag107.xml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12" Type="http://schemas.openxmlformats.org/officeDocument/2006/relationships/tags" Target="../tags/tag106.xml"/><Relationship Id="rId17" Type="http://schemas.openxmlformats.org/officeDocument/2006/relationships/image" Target="../media/image17.jpeg"/><Relationship Id="rId2" Type="http://schemas.openxmlformats.org/officeDocument/2006/relationships/tags" Target="../tags/tag96.xml"/><Relationship Id="rId16" Type="http://schemas.openxmlformats.org/officeDocument/2006/relationships/slideLayout" Target="../slideLayouts/slideLayout13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tags" Target="../tags/tag105.xml"/><Relationship Id="rId5" Type="http://schemas.openxmlformats.org/officeDocument/2006/relationships/tags" Target="../tags/tag99.xml"/><Relationship Id="rId15" Type="http://schemas.openxmlformats.org/officeDocument/2006/relationships/tags" Target="../tags/tag109.xml"/><Relationship Id="rId10" Type="http://schemas.openxmlformats.org/officeDocument/2006/relationships/tags" Target="../tags/tag104.xml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tags" Target="../tags/tag10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tags" Target="../tags/tag112.xml"/><Relationship Id="rId7" Type="http://schemas.openxmlformats.org/officeDocument/2006/relationships/tags" Target="../tags/tag116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openxmlformats.org/officeDocument/2006/relationships/image" Target="NULL" TargetMode="External"/><Relationship Id="rId5" Type="http://schemas.openxmlformats.org/officeDocument/2006/relationships/tags" Target="../tags/tag114.xml"/><Relationship Id="rId10" Type="http://schemas.openxmlformats.org/officeDocument/2006/relationships/image" Target="../media/image18.jpeg"/><Relationship Id="rId4" Type="http://schemas.openxmlformats.org/officeDocument/2006/relationships/tags" Target="../tags/tag113.xml"/><Relationship Id="rId9" Type="http://schemas.openxmlformats.org/officeDocument/2006/relationships/hyperlink" Target="http://www.3lian.com/e/ViewImg/index.html?url=http://img1.3lian.com/img2011/w09/922/8/d/41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13" Type="http://schemas.openxmlformats.org/officeDocument/2006/relationships/tags" Target="../tags/tag129.xml"/><Relationship Id="rId18" Type="http://schemas.openxmlformats.org/officeDocument/2006/relationships/tags" Target="../tags/tag134.xml"/><Relationship Id="rId3" Type="http://schemas.openxmlformats.org/officeDocument/2006/relationships/tags" Target="../tags/tag119.xml"/><Relationship Id="rId21" Type="http://schemas.openxmlformats.org/officeDocument/2006/relationships/tags" Target="../tags/tag137.xml"/><Relationship Id="rId7" Type="http://schemas.openxmlformats.org/officeDocument/2006/relationships/tags" Target="../tags/tag123.xml"/><Relationship Id="rId12" Type="http://schemas.openxmlformats.org/officeDocument/2006/relationships/tags" Target="../tags/tag128.xml"/><Relationship Id="rId17" Type="http://schemas.openxmlformats.org/officeDocument/2006/relationships/tags" Target="../tags/tag133.xml"/><Relationship Id="rId25" Type="http://schemas.openxmlformats.org/officeDocument/2006/relationships/audio" Target="../media/audio1.wav"/><Relationship Id="rId2" Type="http://schemas.openxmlformats.org/officeDocument/2006/relationships/tags" Target="../tags/tag118.xml"/><Relationship Id="rId16" Type="http://schemas.openxmlformats.org/officeDocument/2006/relationships/tags" Target="../tags/tag132.xml"/><Relationship Id="rId20" Type="http://schemas.openxmlformats.org/officeDocument/2006/relationships/tags" Target="../tags/tag136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tags" Target="../tags/tag127.xml"/><Relationship Id="rId24" Type="http://schemas.openxmlformats.org/officeDocument/2006/relationships/slideLayout" Target="../slideLayouts/slideLayout13.xml"/><Relationship Id="rId5" Type="http://schemas.openxmlformats.org/officeDocument/2006/relationships/tags" Target="../tags/tag121.xml"/><Relationship Id="rId15" Type="http://schemas.openxmlformats.org/officeDocument/2006/relationships/tags" Target="../tags/tag131.xml"/><Relationship Id="rId23" Type="http://schemas.openxmlformats.org/officeDocument/2006/relationships/tags" Target="../tags/tag139.xml"/><Relationship Id="rId10" Type="http://schemas.openxmlformats.org/officeDocument/2006/relationships/tags" Target="../tags/tag126.xml"/><Relationship Id="rId19" Type="http://schemas.openxmlformats.org/officeDocument/2006/relationships/tags" Target="../tags/tag135.xml"/><Relationship Id="rId4" Type="http://schemas.openxmlformats.org/officeDocument/2006/relationships/tags" Target="../tags/tag120.xml"/><Relationship Id="rId9" Type="http://schemas.openxmlformats.org/officeDocument/2006/relationships/tags" Target="../tags/tag125.xml"/><Relationship Id="rId14" Type="http://schemas.openxmlformats.org/officeDocument/2006/relationships/tags" Target="../tags/tag130.xml"/><Relationship Id="rId22" Type="http://schemas.openxmlformats.org/officeDocument/2006/relationships/tags" Target="../tags/tag13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4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audio" Target="../media/audio2.wav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4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4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4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15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7" Type="http://schemas.openxmlformats.org/officeDocument/2006/relationships/image" Target="../media/image20.png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slideLayout" Target="../slideLayouts/slideLayout15.xml"/><Relationship Id="rId5" Type="http://schemas.openxmlformats.org/officeDocument/2006/relationships/tags" Target="../tags/tag158.xml"/><Relationship Id="rId4" Type="http://schemas.openxmlformats.org/officeDocument/2006/relationships/tags" Target="../tags/tag15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7" Type="http://schemas.openxmlformats.org/officeDocument/2006/relationships/slideLayout" Target="../slideLayouts/slideLayout15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16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17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180.xml"/><Relationship Id="rId13" Type="http://schemas.openxmlformats.org/officeDocument/2006/relationships/slideLayout" Target="../slideLayouts/slideLayout15.xml"/><Relationship Id="rId3" Type="http://schemas.openxmlformats.org/officeDocument/2006/relationships/tags" Target="../tags/tag175.xml"/><Relationship Id="rId7" Type="http://schemas.openxmlformats.org/officeDocument/2006/relationships/tags" Target="../tags/tag179.xml"/><Relationship Id="rId12" Type="http://schemas.openxmlformats.org/officeDocument/2006/relationships/tags" Target="../tags/tag184.xml"/><Relationship Id="rId17" Type="http://schemas.openxmlformats.org/officeDocument/2006/relationships/image" Target="../media/image24.png"/><Relationship Id="rId2" Type="http://schemas.openxmlformats.org/officeDocument/2006/relationships/tags" Target="../tags/tag174.xml"/><Relationship Id="rId16" Type="http://schemas.openxmlformats.org/officeDocument/2006/relationships/image" Target="../media/image23.png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11" Type="http://schemas.openxmlformats.org/officeDocument/2006/relationships/tags" Target="../tags/tag183.xml"/><Relationship Id="rId5" Type="http://schemas.openxmlformats.org/officeDocument/2006/relationships/tags" Target="../tags/tag177.xml"/><Relationship Id="rId15" Type="http://schemas.openxmlformats.org/officeDocument/2006/relationships/image" Target="../media/image22.png"/><Relationship Id="rId10" Type="http://schemas.openxmlformats.org/officeDocument/2006/relationships/tags" Target="../tags/tag182.xml"/><Relationship Id="rId4" Type="http://schemas.openxmlformats.org/officeDocument/2006/relationships/tags" Target="../tags/tag176.xml"/><Relationship Id="rId9" Type="http://schemas.openxmlformats.org/officeDocument/2006/relationships/tags" Target="../tags/tag181.xml"/><Relationship Id="rId1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ideo" Target="file:///E:\&#26446;&#36745;\&#19978;&#20876;\&#29289;&#29702;\&#27818;&#31185;&#29256;&#20843;&#24180;&#32423;&#19978;&#20876;\&#31532;3&#31456;%20&#22768;&#30340;&#19990;&#30028;\&#31532;1&#33410;%20&#31185;&#23398;&#25506;&#31350;&#65306;&#22768;&#38899;&#30340;&#20135;&#29983;&#19982;&#20256;&#25773;\&#25480;&#35838;&#35838;&#20214;\&#29237;&#22763;&#40723;&#28436;&#22863;.wmv" TargetMode="External"/><Relationship Id="rId13" Type="http://schemas.openxmlformats.org/officeDocument/2006/relationships/slideLayout" Target="../slideLayouts/slideLayout13.xml"/><Relationship Id="rId3" Type="http://schemas.openxmlformats.org/officeDocument/2006/relationships/tags" Target="../tags/tag43.xml"/><Relationship Id="rId7" Type="http://schemas.microsoft.com/office/2007/relationships/media" Target="file:///E:\&#26446;&#36745;\&#19978;&#20876;\&#29289;&#29702;\&#27818;&#31185;&#29256;&#20843;&#24180;&#32423;&#19978;&#20876;\&#31532;3&#31456;%20&#22768;&#30340;&#19990;&#30028;\&#31532;1&#33410;%20&#31185;&#23398;&#25506;&#31350;&#65306;&#22768;&#38899;&#30340;&#20135;&#29983;&#19982;&#20256;&#25773;\&#25480;&#35838;&#35838;&#20214;\&#29237;&#22763;&#40723;&#28436;&#22863;.wmv" TargetMode="External"/><Relationship Id="rId12" Type="http://schemas.openxmlformats.org/officeDocument/2006/relationships/tags" Target="../tags/tag48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video" Target="file:///E:\&#26446;&#36745;\&#19978;&#20876;\&#29289;&#29702;\&#27818;&#31185;&#29256;&#20843;&#24180;&#32423;&#19978;&#20876;\&#31532;3&#31456;%20&#22768;&#30340;&#19990;&#30028;\&#31532;1&#33410;%20&#31185;&#23398;&#25506;&#31350;&#65306;&#22768;&#38899;&#30340;&#20135;&#29983;&#19982;&#20256;&#25773;\&#25480;&#35838;&#35838;&#20214;\&#25970;&#40723;.wmv" TargetMode="External"/><Relationship Id="rId5" Type="http://schemas.openxmlformats.org/officeDocument/2006/relationships/tags" Target="../tags/tag45.xml"/><Relationship Id="rId15" Type="http://schemas.openxmlformats.org/officeDocument/2006/relationships/image" Target="../media/image5.png"/><Relationship Id="rId10" Type="http://schemas.microsoft.com/office/2007/relationships/media" Target="file:///E:\&#26446;&#36745;\&#19978;&#20876;\&#29289;&#29702;\&#27818;&#31185;&#29256;&#20843;&#24180;&#32423;&#19978;&#20876;\&#31532;3&#31456;%20&#22768;&#30340;&#19990;&#30028;\&#31532;1&#33410;%20&#31185;&#23398;&#25506;&#31350;&#65306;&#22768;&#38899;&#30340;&#20135;&#29983;&#19982;&#20256;&#25773;\&#25480;&#35838;&#35838;&#20214;\&#25970;&#40723;.wmv" TargetMode="External"/><Relationship Id="rId4" Type="http://schemas.openxmlformats.org/officeDocument/2006/relationships/tags" Target="../tags/tag44.xml"/><Relationship Id="rId9" Type="http://schemas.openxmlformats.org/officeDocument/2006/relationships/tags" Target="../tags/tag47.xml"/><Relationship Id="rId1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7" Type="http://schemas.openxmlformats.org/officeDocument/2006/relationships/image" Target="../media/image9.wmf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58.xml"/><Relationship Id="rId4" Type="http://schemas.openxmlformats.org/officeDocument/2006/relationships/tags" Target="../tags/tag5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4668079" y="2355726"/>
            <a:ext cx="417646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solidFill>
                  <a:srgbClr val="FF0000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楷体" panose="02010609060101010101" pitchFamily="49" charset="-122"/>
                <a:sym typeface="Times New Roman" panose="02020603050405020304" pitchFamily="18" charset="0"/>
              </a:rPr>
              <a:t>第</a:t>
            </a:r>
            <a:r>
              <a:rPr kumimoji="0" lang="en-US" altLang="zh-CN" b="1" i="0" u="none" strike="noStrike" kern="1200" cap="none" spc="0" normalizeH="0" baseline="0" noProof="0" dirty="0" smtClean="0">
                <a:solidFill>
                  <a:srgbClr val="FF0000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kumimoji="0" lang="zh-CN" altLang="en-US" b="1" i="0" u="none" strike="noStrike" kern="1200" cap="none" spc="0" normalizeH="0" baseline="0" noProof="0" dirty="0" smtClean="0">
                <a:solidFill>
                  <a:srgbClr val="FF0000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楷体" panose="02010609060101010101" pitchFamily="49" charset="-122"/>
                <a:sym typeface="Times New Roman" panose="02020603050405020304" pitchFamily="18" charset="0"/>
              </a:rPr>
              <a:t>节 </a:t>
            </a:r>
            <a:r>
              <a:rPr kumimoji="0" lang="zh-CN" altLang="en-US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楷体" panose="02010609060101010101" pitchFamily="49" charset="-122"/>
                <a:sym typeface="Times New Roman" panose="02020603050405020304" pitchFamily="18" charset="0"/>
              </a:rPr>
              <a:t>科</a:t>
            </a:r>
            <a:r>
              <a:rPr kumimoji="0" lang="zh-CN" altLang="en-US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楷体" panose="02010609060101010101" pitchFamily="49" charset="-122"/>
                <a:sym typeface="Times New Roman" panose="02020603050405020304" pitchFamily="18" charset="0"/>
              </a:rPr>
              <a:t>学探究：声音的产生与传</a:t>
            </a:r>
            <a:r>
              <a:rPr kumimoji="0" lang="zh-CN" altLang="en-US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cs typeface="楷体" panose="02010609060101010101" pitchFamily="49" charset="-122"/>
                <a:sym typeface="Times New Roman" panose="02020603050405020304" pitchFamily="18" charset="0"/>
              </a:rPr>
              <a:t>播</a:t>
            </a:r>
            <a:endParaRPr kumimoji="0" lang="zh-CN" altLang="en-US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3518"/>
            <a:ext cx="3579862" cy="35798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36096" y="843558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沪科版八年级物理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4725009" y="1563638"/>
            <a:ext cx="38163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第三章  声的世界</a:t>
            </a:r>
          </a:p>
        </p:txBody>
      </p:sp>
    </p:spTree>
    <p:extLst>
      <p:ext uri="{BB962C8B-B14F-4D97-AF65-F5344CB8AC3E}">
        <p14:creationId xmlns:p14="http://schemas.microsoft.com/office/powerpoint/2010/main" val="66761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geged_avw0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233805" y="1048703"/>
            <a:ext cx="2578100" cy="2087562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7" descr="QQ截图未命名.jp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b="22438"/>
          <a:stretch>
            <a:fillRect/>
          </a:stretch>
        </p:blipFill>
        <p:spPr>
          <a:xfrm>
            <a:off x="4153218" y="1228090"/>
            <a:ext cx="4035425" cy="1728788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2" name="TextBox 4"/>
          <p:cNvSpPr txBox="1"/>
          <p:nvPr>
            <p:custDataLst>
              <p:tags r:id="rId3"/>
            </p:custDataLst>
          </p:nvPr>
        </p:nvSpPr>
        <p:spPr>
          <a:xfrm>
            <a:off x="1048068" y="3352165"/>
            <a:ext cx="295116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水波：一块石子投入水中，水面会上下运动，一圈一圈向外传播。</a:t>
            </a:r>
          </a:p>
        </p:txBody>
      </p:sp>
      <p:sp>
        <p:nvSpPr>
          <p:cNvPr id="23" name="TextBox 12"/>
          <p:cNvSpPr txBox="1"/>
          <p:nvPr>
            <p:custDataLst>
              <p:tags r:id="rId4"/>
            </p:custDataLst>
          </p:nvPr>
        </p:nvSpPr>
        <p:spPr>
          <a:xfrm>
            <a:off x="4643120" y="3294380"/>
            <a:ext cx="33108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与</a:t>
            </a:r>
            <a:r>
              <a:rPr lang="zh-CN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水波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相似，音叉振动使得它周围的空气也像水似的，产生波动，并向四周传播。</a:t>
            </a:r>
            <a:endParaRPr lang="zh-CN" altLang="zh-CN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453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12"/>
          <p:cNvSpPr txBox="1"/>
          <p:nvPr>
            <p:custDataLst>
              <p:tags r:id="rId1"/>
            </p:custDataLst>
          </p:nvPr>
        </p:nvSpPr>
        <p:spPr>
          <a:xfrm>
            <a:off x="1127760" y="1905000"/>
            <a:ext cx="7237413" cy="1136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zh-CN" sz="2400" b="1">
                <a:latin typeface="Calibri" panose="020F0502020204030204" pitchFamily="34" charset="0"/>
              </a:rPr>
              <a:t>声音是以</a:t>
            </a:r>
            <a:r>
              <a:rPr lang="zh-CN" altLang="zh-CN" sz="2400" b="1">
                <a:solidFill>
                  <a:srgbClr val="FF0000"/>
                </a:solidFill>
                <a:latin typeface="Calibri" panose="020F0502020204030204" pitchFamily="34" charset="0"/>
              </a:rPr>
              <a:t>声波</a:t>
            </a:r>
            <a:r>
              <a:rPr lang="zh-CN" altLang="zh-CN" sz="2400" b="1">
                <a:latin typeface="Calibri" panose="020F0502020204030204" pitchFamily="34" charset="0"/>
              </a:rPr>
              <a:t>的形式向四周传播。</a:t>
            </a:r>
          </a:p>
          <a:p>
            <a:pPr eaLnBrk="0" hangingPunct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zh-CN" sz="2400" b="1">
                <a:solidFill>
                  <a:srgbClr val="0000FF"/>
                </a:solidFill>
                <a:latin typeface="Calibri" panose="020F0502020204030204" pitchFamily="34" charset="0"/>
              </a:rPr>
              <a:t>类比法</a:t>
            </a:r>
            <a:r>
              <a:rPr lang="zh-CN" altLang="zh-CN" sz="2400" b="1">
                <a:latin typeface="Calibri" panose="020F0502020204030204" pitchFamily="34" charset="0"/>
              </a:rPr>
              <a:t>：用我们熟悉的水波来帮助认识认识声波</a:t>
            </a:r>
            <a:r>
              <a:rPr lang="zh-CN" altLang="en-US" sz="2400" b="1">
                <a:latin typeface="Calibri" panose="020F0502020204030204" pitchFamily="34" charset="0"/>
              </a:rPr>
              <a:t>。</a:t>
            </a:r>
            <a:endParaRPr lang="zh-CN" altLang="zh-CN" sz="2400" b="1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6052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t="11225" r="2748" b="4772"/>
          <a:stretch>
            <a:fillRect/>
          </a:stretch>
        </p:blipFill>
        <p:spPr>
          <a:xfrm>
            <a:off x="1835785" y="1292225"/>
            <a:ext cx="4802505" cy="288925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1784171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585153" y="1204595"/>
            <a:ext cx="8229600" cy="28917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在没有抽出玻璃罩的空气前，你能看到电铃锤的振动吗？你能听到铃声吗？</a:t>
            </a:r>
          </a:p>
          <a:p>
            <a:pPr>
              <a:lnSpc>
                <a:spcPct val="130000"/>
              </a:lnSpc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在用抽气机抽气的过程中，你能看到电铃锤的振动吗？说明什么问题？但是随着抽气的不断进行，玻璃罩内的空气越来越稀少，你听到的铃声有什么变化？</a:t>
            </a:r>
          </a:p>
          <a:p>
            <a:pPr>
              <a:lnSpc>
                <a:spcPct val="130000"/>
              </a:lnSpc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143635" y="2078990"/>
            <a:ext cx="6257925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能看到电铃锤的振动，能听到铃声。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027430" y="3667760"/>
            <a:ext cx="6673850" cy="8915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能看到振动，说明电铃发声，随着抽气的不断进行，铃声越来越小。</a:t>
            </a:r>
          </a:p>
        </p:txBody>
      </p:sp>
    </p:spTree>
    <p:extLst>
      <p:ext uri="{BB962C8B-B14F-4D97-AF65-F5344CB8AC3E}">
        <p14:creationId xmlns:p14="http://schemas.microsoft.com/office/powerpoint/2010/main" val="213862933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38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charRg st="38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704850" y="1120775"/>
            <a:ext cx="8255000" cy="20916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如果玻璃罩内的空气全部抽尽，罩内变成真空，你还能听到铃声吗？</a:t>
            </a:r>
          </a:p>
          <a:p>
            <a:pPr>
              <a:lnSpc>
                <a:spcPct val="130000"/>
              </a:lnSpc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再让空气进入玻璃罩，听到的声音有什么变化？</a:t>
            </a:r>
          </a:p>
          <a:p>
            <a:pPr>
              <a:lnSpc>
                <a:spcPct val="130000"/>
              </a:lnSpc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en-US" sz="20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通过真空罩实验，你能得到什么结论？</a:t>
            </a:r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910908" y="1616393"/>
            <a:ext cx="6196012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罩内变成真空，就不能听到铃声了。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26160" y="237236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声音由无变弱再变强。</a:t>
            </a:r>
          </a:p>
        </p:txBody>
      </p:sp>
      <p:sp>
        <p:nvSpPr>
          <p:cNvPr id="116749" name="矩形 116748"/>
          <p:cNvSpPr/>
          <p:nvPr>
            <p:custDataLst>
              <p:tags r:id="rId4"/>
            </p:custDataLst>
          </p:nvPr>
        </p:nvSpPr>
        <p:spPr>
          <a:xfrm>
            <a:off x="842645" y="3492183"/>
            <a:ext cx="6889750" cy="398780"/>
          </a:xfrm>
          <a:prstGeom prst="rect">
            <a:avLst/>
          </a:prstGeom>
          <a:solidFill>
            <a:schemeClr val="accent5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ea"/>
              </a:rPr>
              <a:t>空气可以传播声音，真空不能传声。</a:t>
            </a: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087659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35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1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3">
                                            <p:txEl>
                                              <p:charRg st="61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3">
                                            <p:txEl>
                                              <p:charRg st="61" end="79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1" end="79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">
                                            <p:txEl>
                                              <p:charRg st="61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1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3">
                                            <p:txEl>
                                              <p:charRg st="61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1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167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11674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32769"/>
          <p:cNvSpPr/>
          <p:nvPr>
            <p:custDataLst>
              <p:tags r:id="rId1"/>
            </p:custDataLst>
          </p:nvPr>
        </p:nvSpPr>
        <p:spPr>
          <a:xfrm>
            <a:off x="648653" y="3728720"/>
            <a:ext cx="381635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水中的鱼会被岸上的说话声吓跑</a:t>
            </a:r>
          </a:p>
        </p:txBody>
      </p:sp>
      <p:sp>
        <p:nvSpPr>
          <p:cNvPr id="16386" name="文本框 32770"/>
          <p:cNvSpPr txBox="1"/>
          <p:nvPr>
            <p:custDataLst>
              <p:tags r:id="rId2"/>
            </p:custDataLst>
          </p:nvPr>
        </p:nvSpPr>
        <p:spPr>
          <a:xfrm>
            <a:off x="718185" y="1044258"/>
            <a:ext cx="799306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1: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声音能在液体中传播吗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说说看</a:t>
            </a:r>
          </a:p>
        </p:txBody>
      </p:sp>
      <p:pic>
        <p:nvPicPr>
          <p:cNvPr id="32772" name="图片 3277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827270" y="1693545"/>
            <a:ext cx="2788285" cy="192341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32773" name="图片 3277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rcRect r="2959"/>
          <a:stretch>
            <a:fillRect/>
          </a:stretch>
        </p:blipFill>
        <p:spPr>
          <a:xfrm>
            <a:off x="1132840" y="1693545"/>
            <a:ext cx="2697480" cy="188912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32774" name="文本框 32773"/>
          <p:cNvSpPr txBox="1"/>
          <p:nvPr>
            <p:custDataLst>
              <p:tags r:id="rId5"/>
            </p:custDataLst>
          </p:nvPr>
        </p:nvSpPr>
        <p:spPr>
          <a:xfrm>
            <a:off x="4827270" y="3728720"/>
            <a:ext cx="30264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渔民利用电子发声器捕鱼</a:t>
            </a:r>
          </a:p>
        </p:txBody>
      </p:sp>
      <p:sp>
        <p:nvSpPr>
          <p:cNvPr id="32775" name="文本框 32774"/>
          <p:cNvSpPr txBox="1"/>
          <p:nvPr>
            <p:custDataLst>
              <p:tags r:id="rId6"/>
            </p:custDataLst>
          </p:nvPr>
        </p:nvSpPr>
        <p:spPr>
          <a:xfrm>
            <a:off x="2256473" y="4297045"/>
            <a:ext cx="41617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结论：声音可以在液体中传播</a:t>
            </a:r>
          </a:p>
        </p:txBody>
      </p:sp>
    </p:spTree>
    <p:extLst>
      <p:ext uri="{BB962C8B-B14F-4D97-AF65-F5344CB8AC3E}">
        <p14:creationId xmlns:p14="http://schemas.microsoft.com/office/powerpoint/2010/main" val="35355912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4" grpId="0"/>
      <p:bldP spid="327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3"/>
          <p:cNvSpPr txBox="1"/>
          <p:nvPr>
            <p:custDataLst>
              <p:tags r:id="rId1"/>
            </p:custDataLst>
          </p:nvPr>
        </p:nvSpPr>
        <p:spPr>
          <a:xfrm>
            <a:off x="906463" y="1123315"/>
            <a:ext cx="45173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2: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声音又能在固体中传播吗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pic>
        <p:nvPicPr>
          <p:cNvPr id="33795" name="Picture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556385" y="1813560"/>
            <a:ext cx="2024380" cy="17646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33796" name="Picture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rcRect b="10986"/>
          <a:stretch>
            <a:fillRect/>
          </a:stretch>
        </p:blipFill>
        <p:spPr>
          <a:xfrm>
            <a:off x="4632325" y="1800860"/>
            <a:ext cx="2165985" cy="17773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33797" name="TextBox 5"/>
          <p:cNvSpPr txBox="1"/>
          <p:nvPr>
            <p:custDataLst>
              <p:tags r:id="rId4"/>
            </p:custDataLst>
          </p:nvPr>
        </p:nvSpPr>
        <p:spPr>
          <a:xfrm>
            <a:off x="1343343" y="3673158"/>
            <a:ext cx="3643312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听远处驶来的列车声</a:t>
            </a:r>
          </a:p>
        </p:txBody>
      </p:sp>
      <p:sp>
        <p:nvSpPr>
          <p:cNvPr id="33798" name="TextBox 6"/>
          <p:cNvSpPr txBox="1"/>
          <p:nvPr>
            <p:custDataLst>
              <p:tags r:id="rId5"/>
            </p:custDataLst>
          </p:nvPr>
        </p:nvSpPr>
        <p:spPr>
          <a:xfrm>
            <a:off x="4367530" y="3673158"/>
            <a:ext cx="3071813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“土电话” 传声</a:t>
            </a:r>
          </a:p>
        </p:txBody>
      </p:sp>
      <p:sp>
        <p:nvSpPr>
          <p:cNvPr id="33799" name="TextBox 7"/>
          <p:cNvSpPr txBox="1"/>
          <p:nvPr>
            <p:custDataLst>
              <p:tags r:id="rId6"/>
            </p:custDataLst>
          </p:nvPr>
        </p:nvSpPr>
        <p:spPr>
          <a:xfrm>
            <a:off x="2146300" y="4287520"/>
            <a:ext cx="4328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结论：声音可以在固体中传播</a:t>
            </a:r>
          </a:p>
        </p:txBody>
      </p:sp>
    </p:spTree>
    <p:extLst>
      <p:ext uri="{BB962C8B-B14F-4D97-AF65-F5344CB8AC3E}">
        <p14:creationId xmlns:p14="http://schemas.microsoft.com/office/powerpoint/2010/main" val="30685214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7" grpId="0"/>
      <p:bldP spid="33798" grpId="0"/>
      <p:bldP spid="3379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89965" y="1123950"/>
            <a:ext cx="7020560" cy="34150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大量的实验表明：</a:t>
            </a: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声音的传播需要物质，</a:t>
            </a:r>
            <a:r>
              <a:rPr kumimoji="0" lang="zh-CN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物理学中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把这样的物质叫做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介质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；</a:t>
            </a: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传声的介质即可以</a:t>
            </a:r>
            <a:r>
              <a:rPr kumimoji="0" lang="zh-CN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是气体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、固体，也可以是液体；</a:t>
            </a: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真空不能传声</a:t>
            </a:r>
            <a:r>
              <a:rPr kumimoji="0" lang="zh-CN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1118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文本框 38915"/>
          <p:cNvSpPr txBox="1"/>
          <p:nvPr>
            <p:custDataLst>
              <p:tags r:id="rId1"/>
            </p:custDataLst>
          </p:nvPr>
        </p:nvSpPr>
        <p:spPr>
          <a:xfrm>
            <a:off x="1227773" y="1014889"/>
            <a:ext cx="4802981" cy="495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zh-CN" altLang="en-US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声波到达人耳后</a:t>
            </a:r>
            <a:r>
              <a:rPr lang="en-US" altLang="zh-CN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又怎样让大脑感知</a:t>
            </a:r>
            <a:r>
              <a:rPr lang="en-US" altLang="zh-CN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20482" name="文本框 38916"/>
          <p:cNvSpPr txBox="1"/>
          <p:nvPr>
            <p:custDataLst>
              <p:tags r:id="rId2"/>
            </p:custDataLst>
          </p:nvPr>
        </p:nvSpPr>
        <p:spPr>
          <a:xfrm>
            <a:off x="4208860" y="511969"/>
            <a:ext cx="3619500" cy="106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9" name="文本框 38918"/>
          <p:cNvSpPr txBox="1"/>
          <p:nvPr>
            <p:custDataLst>
              <p:tags r:id="rId3"/>
            </p:custDataLst>
          </p:nvPr>
        </p:nvSpPr>
        <p:spPr>
          <a:xfrm>
            <a:off x="1509713" y="3930253"/>
            <a:ext cx="810816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>
                <a:latin typeface="宋体" panose="02010600030101010101" pitchFamily="2" charset="-122"/>
                <a:ea typeface="宋体" panose="02010600030101010101" pitchFamily="2" charset="-122"/>
              </a:rPr>
              <a:t>声波</a:t>
            </a:r>
          </a:p>
        </p:txBody>
      </p:sp>
      <p:grpSp>
        <p:nvGrpSpPr>
          <p:cNvPr id="20484" name="组合 1"/>
          <p:cNvGrpSpPr/>
          <p:nvPr>
            <p:custDataLst>
              <p:tags r:id="rId4"/>
            </p:custDataLst>
          </p:nvPr>
        </p:nvGrpSpPr>
        <p:grpSpPr>
          <a:xfrm>
            <a:off x="2194560" y="1669415"/>
            <a:ext cx="3836670" cy="2037715"/>
            <a:chOff x="3345" y="2140"/>
            <a:chExt cx="11000" cy="620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20485" name="图片 38913" descr="扫描0002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3345" y="2140"/>
              <a:ext cx="11000" cy="62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6" name="椭圆 38919"/>
            <p:cNvSpPr/>
            <p:nvPr>
              <p:custDataLst>
                <p:tags r:id="rId14"/>
              </p:custDataLst>
            </p:nvPr>
          </p:nvSpPr>
          <p:spPr>
            <a:xfrm>
              <a:off x="8390" y="7436"/>
              <a:ext cx="907" cy="56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7" name="椭圆 38920"/>
            <p:cNvSpPr/>
            <p:nvPr>
              <p:custDataLst>
                <p:tags r:id="rId15"/>
              </p:custDataLst>
            </p:nvPr>
          </p:nvSpPr>
          <p:spPr>
            <a:xfrm>
              <a:off x="8390" y="2241"/>
              <a:ext cx="1020" cy="795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8922" name="文本框 38921"/>
          <p:cNvSpPr txBox="1"/>
          <p:nvPr>
            <p:custDataLst>
              <p:tags r:id="rId5"/>
            </p:custDataLst>
          </p:nvPr>
        </p:nvSpPr>
        <p:spPr>
          <a:xfrm>
            <a:off x="2967038" y="3914775"/>
            <a:ext cx="1674019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>
                <a:latin typeface="宋体" panose="02010600030101010101" pitchFamily="2" charset="-122"/>
                <a:ea typeface="宋体" panose="02010600030101010101" pitchFamily="2" charset="-122"/>
              </a:rPr>
              <a:t>鼓膜振动</a:t>
            </a:r>
          </a:p>
        </p:txBody>
      </p:sp>
      <p:sp>
        <p:nvSpPr>
          <p:cNvPr id="38923" name="文本框 38922"/>
          <p:cNvSpPr txBox="1"/>
          <p:nvPr>
            <p:custDataLst>
              <p:tags r:id="rId6"/>
            </p:custDataLst>
          </p:nvPr>
        </p:nvSpPr>
        <p:spPr>
          <a:xfrm>
            <a:off x="5018485" y="3930253"/>
            <a:ext cx="2353865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>
                <a:latin typeface="宋体" panose="02010600030101010101" pitchFamily="2" charset="-122"/>
                <a:ea typeface="宋体" panose="02010600030101010101" pitchFamily="2" charset="-122"/>
              </a:rPr>
              <a:t>听小骨及其他组织</a:t>
            </a:r>
          </a:p>
        </p:txBody>
      </p:sp>
      <p:sp>
        <p:nvSpPr>
          <p:cNvPr id="38924" name="文本框 38923"/>
          <p:cNvSpPr txBox="1"/>
          <p:nvPr>
            <p:custDataLst>
              <p:tags r:id="rId7"/>
            </p:custDataLst>
          </p:nvPr>
        </p:nvSpPr>
        <p:spPr>
          <a:xfrm>
            <a:off x="2964656" y="4454129"/>
            <a:ext cx="1728788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>
                <a:latin typeface="宋体" panose="02010600030101010101" pitchFamily="2" charset="-122"/>
                <a:ea typeface="宋体" panose="02010600030101010101" pitchFamily="2" charset="-122"/>
              </a:rPr>
              <a:t>听觉神经</a:t>
            </a:r>
          </a:p>
        </p:txBody>
      </p:sp>
      <p:sp>
        <p:nvSpPr>
          <p:cNvPr id="38925" name="文本框 38924"/>
          <p:cNvSpPr txBox="1"/>
          <p:nvPr>
            <p:custDataLst>
              <p:tags r:id="rId8"/>
            </p:custDataLst>
          </p:nvPr>
        </p:nvSpPr>
        <p:spPr>
          <a:xfrm>
            <a:off x="4983956" y="4454129"/>
            <a:ext cx="873919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>
                <a:latin typeface="宋体" panose="02010600030101010101" pitchFamily="2" charset="-122"/>
                <a:ea typeface="宋体" panose="02010600030101010101" pitchFamily="2" charset="-122"/>
              </a:rPr>
              <a:t>大脑</a:t>
            </a:r>
          </a:p>
        </p:txBody>
      </p:sp>
      <p:sp>
        <p:nvSpPr>
          <p:cNvPr id="38926" name="右箭头 38925"/>
          <p:cNvSpPr/>
          <p:nvPr>
            <p:custDataLst>
              <p:tags r:id="rId9"/>
            </p:custDataLst>
          </p:nvPr>
        </p:nvSpPr>
        <p:spPr>
          <a:xfrm>
            <a:off x="2374106" y="4043363"/>
            <a:ext cx="540544" cy="161925"/>
          </a:xfrm>
          <a:prstGeom prst="rightArrow">
            <a:avLst>
              <a:gd name="adj1" fmla="val 50000"/>
              <a:gd name="adj2" fmla="val 8323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1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27" name="右箭头 38926"/>
          <p:cNvSpPr/>
          <p:nvPr>
            <p:custDataLst>
              <p:tags r:id="rId10"/>
            </p:custDataLst>
          </p:nvPr>
        </p:nvSpPr>
        <p:spPr>
          <a:xfrm>
            <a:off x="2425304" y="4611291"/>
            <a:ext cx="540544" cy="161925"/>
          </a:xfrm>
          <a:prstGeom prst="rightArrow">
            <a:avLst>
              <a:gd name="adj1" fmla="val 50000"/>
              <a:gd name="adj2" fmla="val 8323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1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28" name="右箭头 38927"/>
          <p:cNvSpPr/>
          <p:nvPr>
            <p:custDataLst>
              <p:tags r:id="rId11"/>
            </p:custDataLst>
          </p:nvPr>
        </p:nvSpPr>
        <p:spPr>
          <a:xfrm>
            <a:off x="4476750" y="4611291"/>
            <a:ext cx="540544" cy="161925"/>
          </a:xfrm>
          <a:prstGeom prst="rightArrow">
            <a:avLst>
              <a:gd name="adj1" fmla="val 50000"/>
              <a:gd name="adj2" fmla="val 8323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1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29" name="右箭头 38928"/>
          <p:cNvSpPr/>
          <p:nvPr>
            <p:custDataLst>
              <p:tags r:id="rId12"/>
            </p:custDataLst>
          </p:nvPr>
        </p:nvSpPr>
        <p:spPr>
          <a:xfrm>
            <a:off x="4301729" y="4043363"/>
            <a:ext cx="540544" cy="161925"/>
          </a:xfrm>
          <a:prstGeom prst="rightArrow">
            <a:avLst>
              <a:gd name="adj1" fmla="val 50000"/>
              <a:gd name="adj2" fmla="val 8323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1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11984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8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8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9" grpId="0"/>
      <p:bldP spid="38922" grpId="0"/>
      <p:bldP spid="38923" grpId="0"/>
      <p:bldP spid="38924" grpId="0"/>
      <p:bldP spid="389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AutoShape 2"/>
          <p:cNvSpPr/>
          <p:nvPr>
            <p:custDataLst>
              <p:tags r:id="rId1"/>
            </p:custDataLst>
          </p:nvPr>
        </p:nvSpPr>
        <p:spPr>
          <a:xfrm flipH="1">
            <a:off x="2571750" y="1156970"/>
            <a:ext cx="1433830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4821" name="AutoShape 2"/>
          <p:cNvSpPr/>
          <p:nvPr>
            <p:custDataLst>
              <p:tags r:id="rId2"/>
            </p:custDataLst>
          </p:nvPr>
        </p:nvSpPr>
        <p:spPr>
          <a:xfrm flipH="1">
            <a:off x="934720" y="1163003"/>
            <a:ext cx="1720850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4822" name="AutoShape 11"/>
          <p:cNvSpPr/>
          <p:nvPr>
            <p:custDataLst>
              <p:tags r:id="rId3"/>
            </p:custDataLst>
          </p:nvPr>
        </p:nvSpPr>
        <p:spPr>
          <a:xfrm>
            <a:off x="2241233" y="978853"/>
            <a:ext cx="777875" cy="777875"/>
          </a:xfrm>
          <a:prstGeom prst="diamond">
            <a:avLst/>
          </a:prstGeom>
          <a:solidFill>
            <a:srgbClr val="FF6600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>
                <a:solidFill>
                  <a:srgbClr val="FFFFFF"/>
                </a:solidFill>
                <a:latin typeface="Times New Roman" panose="02020603050405020304" pitchFamily="18" charset="0"/>
                <a:ea typeface="Gulim" pitchFamily="34" charset="-127"/>
                <a:sym typeface="Times New Roman" panose="02020603050405020304" pitchFamily="18" charset="0"/>
              </a:rPr>
              <a:t>3</a:t>
            </a:r>
          </a:p>
        </p:txBody>
      </p:sp>
      <p:sp>
        <p:nvSpPr>
          <p:cNvPr id="34823" name="文本框 27"/>
          <p:cNvSpPr txBox="1"/>
          <p:nvPr>
            <p:custDataLst>
              <p:tags r:id="rId4"/>
            </p:custDataLst>
          </p:nvPr>
        </p:nvSpPr>
        <p:spPr>
          <a:xfrm>
            <a:off x="1047433" y="1142365"/>
            <a:ext cx="1179195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Times New Roman" panose="02020603050405020304" pitchFamily="18" charset="0"/>
                <a:ea typeface="Adobe 黑体 Std R" pitchFamily="34" charset="-122"/>
                <a:sym typeface="Times New Roman" panose="02020603050405020304" pitchFamily="18" charset="0"/>
              </a:rPr>
              <a:t>知识点</a:t>
            </a:r>
          </a:p>
        </p:txBody>
      </p:sp>
      <p:sp>
        <p:nvSpPr>
          <p:cNvPr id="34824" name="文本框 28"/>
          <p:cNvSpPr txBox="1"/>
          <p:nvPr>
            <p:custDataLst>
              <p:tags r:id="rId5"/>
            </p:custDataLst>
          </p:nvPr>
        </p:nvSpPr>
        <p:spPr>
          <a:xfrm>
            <a:off x="2990533" y="1156653"/>
            <a:ext cx="847090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600" b="1">
                <a:solidFill>
                  <a:srgbClr val="FFFF00"/>
                </a:solidFill>
                <a:latin typeface="Times New Roman" panose="02020603050405020304" pitchFamily="18" charset="0"/>
                <a:ea typeface="Adobe 黑体 Std R" pitchFamily="34" charset="-122"/>
                <a:sym typeface="Times New Roman" panose="02020603050405020304" pitchFamily="18" charset="0"/>
              </a:rPr>
              <a:t>声速</a:t>
            </a:r>
          </a:p>
        </p:txBody>
      </p:sp>
      <p:sp>
        <p:nvSpPr>
          <p:cNvPr id="25" name="Text Box 1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52195" y="1736725"/>
            <a:ext cx="7164705" cy="14668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夏天电闪雷鸣时，闪电和雷鸣是同时产生的，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为什么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我们总是先看到闪电，后听到雷声呢？这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说明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什么？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6" name="Picture 14" descr=" ">
            <a:hlinkClick r:id="rId9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2571750" y="2813685"/>
            <a:ext cx="3034030" cy="186563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8053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 Box 7"/>
          <p:cNvSpPr txBox="1"/>
          <p:nvPr>
            <p:custDataLst>
              <p:tags r:id="rId1"/>
            </p:custDataLst>
          </p:nvPr>
        </p:nvSpPr>
        <p:spPr>
          <a:xfrm>
            <a:off x="1202690" y="3838575"/>
            <a:ext cx="6738620" cy="152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我们生活的世界充满了各种声音。对于声音，同学们想知道哪些问题呢？</a:t>
            </a:r>
          </a:p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rcRect l="1909" t="5181" r="3983" b="8248"/>
          <a:stretch>
            <a:fillRect/>
          </a:stretch>
        </p:blipFill>
        <p:spPr>
          <a:xfrm>
            <a:off x="2139950" y="890270"/>
            <a:ext cx="4739005" cy="294830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9781188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/>
          <p:nvPr>
            <p:custDataLst>
              <p:tags r:id="rId1"/>
            </p:custDataLst>
          </p:nvPr>
        </p:nvSpPr>
        <p:spPr>
          <a:xfrm>
            <a:off x="1277541" y="357188"/>
            <a:ext cx="3269456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幼圆" pitchFamily="49" charset="-122"/>
              <a:cs typeface="+mn-cs"/>
              <a:sym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幼圆" pitchFamily="49" charset="-122"/>
              <a:cs typeface="+mn-cs"/>
              <a:sym typeface="Times New Roman" pitchFamily="18" charset="0"/>
            </a:endParaRPr>
          </a:p>
        </p:txBody>
      </p:sp>
      <p:grpSp>
        <p:nvGrpSpPr>
          <p:cNvPr id="21506" name="组合 6147"/>
          <p:cNvGrpSpPr/>
          <p:nvPr>
            <p:custDataLst>
              <p:tags r:id="rId2"/>
            </p:custDataLst>
          </p:nvPr>
        </p:nvGrpSpPr>
        <p:grpSpPr>
          <a:xfrm>
            <a:off x="1179513" y="1057116"/>
            <a:ext cx="1674019" cy="619606"/>
            <a:chOff x="0" y="0"/>
            <a:chExt cx="3516" cy="1302"/>
          </a:xfrm>
        </p:grpSpPr>
        <p:sp>
          <p:nvSpPr>
            <p:cNvPr id="21507" name="矩形 7"/>
            <p:cNvSpPr/>
            <p:nvPr>
              <p:custDataLst>
                <p:tags r:id="rId20"/>
              </p:custDataLst>
            </p:nvPr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1508" name="任意多边形 16"/>
            <p:cNvSpPr/>
            <p:nvPr>
              <p:custDataLst>
                <p:tags r:id="rId21"/>
              </p:custDataLst>
            </p:nvPr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9827" y="0"/>
                </a:cxn>
                <a:cxn ang="0">
                  <a:pos x="459827" y="236483"/>
                </a:cxn>
                <a:cxn ang="0">
                  <a:pos x="696310" y="236483"/>
                </a:cxn>
                <a:cxn ang="0">
                  <a:pos x="696310" y="696310"/>
                </a:cxn>
                <a:cxn ang="0">
                  <a:pos x="0" y="696310"/>
                </a:cxn>
                <a:cxn ang="0">
                  <a:pos x="0" y="0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1509" name="矩形 17"/>
            <p:cNvSpPr/>
            <p:nvPr>
              <p:custDataLst>
                <p:tags r:id="rId22"/>
              </p:custDataLst>
            </p:nvPr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161925" rIns="134778" bIns="0" anchor="ctr"/>
            <a:lstStyle/>
            <a:p>
              <a:pPr algn="ctr"/>
              <a:endParaRPr lang="zh-CN" altLang="en-US" sz="300">
                <a:solidFill>
                  <a:srgbClr val="FFFFFF"/>
                </a:solidFill>
                <a:latin typeface="Times New Roman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10" name="文本框 6151"/>
            <p:cNvSpPr txBox="1"/>
            <p:nvPr>
              <p:custDataLst>
                <p:tags r:id="rId23"/>
              </p:custDataLst>
            </p:nvPr>
          </p:nvSpPr>
          <p:spPr>
            <a:xfrm>
              <a:off x="878" y="432"/>
              <a:ext cx="1504" cy="8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zh-CN" sz="2100" b="1">
                  <a:solidFill>
                    <a:srgbClr val="006666"/>
                  </a:solidFill>
                  <a:latin typeface="Times New Roman" panose="02020603050405020304" pitchFamily="18" charset="0"/>
                  <a:ea typeface="微软雅黑" panose="020B0503020204020204" charset="-122"/>
                  <a:sym typeface="宋体" panose="02010600030101010101" pitchFamily="2" charset="-122"/>
                </a:rPr>
                <a:t>声速</a:t>
              </a:r>
            </a:p>
          </p:txBody>
        </p:sp>
      </p:grpSp>
      <p:sp>
        <p:nvSpPr>
          <p:cNvPr id="18441" name="文本框 2"/>
          <p:cNvSpPr txBox="1"/>
          <p:nvPr>
            <p:custDataLst>
              <p:tags r:id="rId3"/>
            </p:custDataLst>
          </p:nvPr>
        </p:nvSpPr>
        <p:spPr>
          <a:xfrm>
            <a:off x="2484358" y="1273175"/>
            <a:ext cx="33832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声传播的快慢</a:t>
            </a:r>
            <a:r>
              <a:rPr lang="zh-CN" altLang="en-US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用声速描述。</a:t>
            </a:r>
          </a:p>
        </p:txBody>
      </p:sp>
      <p:sp>
        <p:nvSpPr>
          <p:cNvPr id="175135" name="矩形 175134"/>
          <p:cNvSpPr/>
          <p:nvPr>
            <p:custDataLst>
              <p:tags r:id="rId4"/>
            </p:custDataLst>
          </p:nvPr>
        </p:nvSpPr>
        <p:spPr>
          <a:xfrm>
            <a:off x="1859756" y="1837135"/>
            <a:ext cx="5680472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它的大小等于声在</a:t>
            </a:r>
            <a:r>
              <a:rPr lang="zh-CN" altLang="en-US" sz="21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每秒内传播的距离</a:t>
            </a:r>
            <a:r>
              <a:rPr lang="zh-CN" altLang="en-US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103835" y="3206353"/>
            <a:ext cx="1034653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声速</a:t>
            </a:r>
            <a:r>
              <a:rPr lang="en-US" altLang="zh-CN" sz="2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444604" y="2659856"/>
            <a:ext cx="1082278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</a:t>
            </a:r>
            <a:r>
              <a:rPr lang="zh-CN" altLang="zh-CN" sz="21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zh-CN" sz="21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480322" y="3780235"/>
            <a:ext cx="1010840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秒</a:t>
            </a:r>
            <a:r>
              <a:rPr lang="zh-CN" altLang="zh-CN" sz="21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zh-CN" sz="21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2440781" y="4127897"/>
            <a:ext cx="1775222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</a:t>
            </a:r>
            <a:r>
              <a:rPr lang="en-US" altLang="zh-CN" sz="2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秒</a:t>
            </a:r>
            <a:r>
              <a:rPr lang="zh-CN" altLang="en-US" sz="21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m/s</a:t>
            </a:r>
            <a:r>
              <a:rPr lang="zh-CN" altLang="en-US" sz="21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grpSp>
        <p:nvGrpSpPr>
          <p:cNvPr id="4" name="组合 15"/>
          <p:cNvGrpSpPr/>
          <p:nvPr>
            <p:custDataLst>
              <p:tags r:id="rId9"/>
            </p:custDataLst>
          </p:nvPr>
        </p:nvGrpSpPr>
        <p:grpSpPr>
          <a:xfrm>
            <a:off x="3237310" y="2988469"/>
            <a:ext cx="809625" cy="937750"/>
            <a:chOff x="4397" y="6276"/>
            <a:chExt cx="1700" cy="1968"/>
          </a:xfrm>
        </p:grpSpPr>
        <p:sp>
          <p:nvSpPr>
            <p:cNvPr id="21521" name="文本框 2"/>
            <p:cNvSpPr txBox="1"/>
            <p:nvPr>
              <p:custDataLst>
                <p:tags r:id="rId17"/>
              </p:custDataLst>
            </p:nvPr>
          </p:nvSpPr>
          <p:spPr>
            <a:xfrm>
              <a:off x="4397" y="6276"/>
              <a:ext cx="1700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zh-CN" sz="21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路程</a:t>
              </a:r>
            </a:p>
          </p:txBody>
        </p:sp>
        <p:sp>
          <p:nvSpPr>
            <p:cNvPr id="21522" name="文本框 3"/>
            <p:cNvSpPr txBox="1"/>
            <p:nvPr>
              <p:custDataLst>
                <p:tags r:id="rId18"/>
              </p:custDataLst>
            </p:nvPr>
          </p:nvSpPr>
          <p:spPr>
            <a:xfrm>
              <a:off x="4397" y="7375"/>
              <a:ext cx="1700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zh-CN" sz="21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时间</a:t>
              </a:r>
            </a:p>
          </p:txBody>
        </p:sp>
        <p:cxnSp>
          <p:nvCxnSpPr>
            <p:cNvPr id="8" name="直接连接符 7"/>
            <p:cNvCxnSpPr/>
            <p:nvPr>
              <p:custDataLst>
                <p:tags r:id="rId19"/>
              </p:custDataLst>
            </p:nvPr>
          </p:nvCxnSpPr>
          <p:spPr>
            <a:xfrm>
              <a:off x="4397" y="7188"/>
              <a:ext cx="1455" cy="0"/>
            </a:xfrm>
            <a:prstGeom prst="line">
              <a:avLst/>
            </a:prstGeom>
            <a:ln w="158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>
            <p:custDataLst>
              <p:tags r:id="rId10"/>
            </p:custDataLst>
          </p:nvPr>
        </p:nvCxnSpPr>
        <p:spPr>
          <a:xfrm>
            <a:off x="6457950" y="3337322"/>
            <a:ext cx="397669" cy="0"/>
          </a:xfrm>
          <a:prstGeom prst="line">
            <a:avLst/>
          </a:prstGeom>
          <a:ln w="158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5867400" y="3121819"/>
            <a:ext cx="523875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1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2100" b="1" i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6515100" y="2867025"/>
            <a:ext cx="523875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100" b="1" i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6515100" y="3423047"/>
            <a:ext cx="523875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100" b="1" i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</a:p>
        </p:txBody>
      </p:sp>
      <p:cxnSp>
        <p:nvCxnSpPr>
          <p:cNvPr id="13" name="直接箭头连接符 12"/>
          <p:cNvCxnSpPr/>
          <p:nvPr>
            <p:custDataLst>
              <p:tags r:id="rId14"/>
            </p:custDataLst>
          </p:nvPr>
        </p:nvCxnSpPr>
        <p:spPr>
          <a:xfrm flipH="1" flipV="1">
            <a:off x="2382441" y="3556397"/>
            <a:ext cx="563166" cy="563166"/>
          </a:xfrm>
          <a:prstGeom prst="straightConnector1">
            <a:avLst/>
          </a:prstGeom>
          <a:ln w="127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>
            <p:custDataLst>
              <p:tags r:id="rId15"/>
            </p:custDataLst>
          </p:nvPr>
        </p:nvCxnSpPr>
        <p:spPr>
          <a:xfrm flipH="1" flipV="1">
            <a:off x="3988594" y="3693319"/>
            <a:ext cx="558404" cy="253604"/>
          </a:xfrm>
          <a:prstGeom prst="straightConnector1">
            <a:avLst/>
          </a:prstGeom>
          <a:ln w="127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>
            <p:custDataLst>
              <p:tags r:id="rId16"/>
            </p:custDataLst>
          </p:nvPr>
        </p:nvCxnSpPr>
        <p:spPr>
          <a:xfrm flipH="1">
            <a:off x="3938588" y="2867025"/>
            <a:ext cx="506016" cy="285750"/>
          </a:xfrm>
          <a:prstGeom prst="straightConnector1">
            <a:avLst/>
          </a:prstGeom>
          <a:ln w="127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35762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  <p:bldP spid="175135" grpId="0"/>
      <p:bldP spid="2" grpId="0"/>
      <p:bldP spid="5" grpId="0"/>
      <p:bldP spid="6" grpId="0"/>
      <p:bldP spid="7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标题 212993"/>
          <p:cNvSpPr>
            <a:spLocks noGrp="1" noRot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1745615" y="1441450"/>
            <a:ext cx="565277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1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一些介质中的声速 </a:t>
            </a:r>
            <a:r>
              <a:rPr lang="en-US" altLang="zh-CN" sz="2100" i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sz="21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 </a:t>
            </a:r>
            <a:r>
              <a:rPr lang="en-US" altLang="zh-CN" sz="21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m/s</a:t>
            </a:r>
            <a:r>
              <a:rPr lang="zh-CN" altLang="en-US" sz="21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  <p:graphicFrame>
        <p:nvGraphicFramePr>
          <p:cNvPr id="213083" name="表格 21308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709738" y="2203847"/>
          <a:ext cx="5725160" cy="221361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44370"/>
                <a:gridCol w="972185"/>
                <a:gridCol w="1889760"/>
                <a:gridCol w="918845"/>
              </a:tblGrid>
              <a:tr h="41084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848587"/>
                          </a:solidFill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2100">
                          <a:solidFill>
                            <a:srgbClr val="848587"/>
                          </a:solidFill>
                          <a:latin typeface="Times New Roman" panose="02020603050405020304" pitchFamily="18" charset="0"/>
                        </a:rPr>
                        <a:t>空气</a:t>
                      </a:r>
                      <a:r>
                        <a:rPr lang="en-US" altLang="zh-CN" sz="2100">
                          <a:solidFill>
                            <a:srgbClr val="848587"/>
                          </a:solidFill>
                          <a:latin typeface="Times New Roman" panose="02020603050405020304" pitchFamily="18" charset="0"/>
                        </a:rPr>
                        <a:t>（15℃</a:t>
                      </a:r>
                      <a:r>
                        <a:rPr lang="zh-CN" altLang="en-US" sz="2100">
                          <a:solidFill>
                            <a:srgbClr val="848587"/>
                          </a:solidFill>
                          <a:latin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 b="0">
                          <a:solidFill>
                            <a:srgbClr val="848587"/>
                          </a:solidFill>
                          <a:latin typeface="Times New Roman" panose="02020603050405020304" pitchFamily="18" charset="0"/>
                        </a:rPr>
                        <a:t>340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>
                          <a:solidFill>
                            <a:srgbClr val="848587"/>
                          </a:solidFill>
                          <a:latin typeface="Times New Roman" panose="02020603050405020304" pitchFamily="18" charset="0"/>
                        </a:rPr>
                        <a:t>海水（</a:t>
                      </a:r>
                      <a:r>
                        <a:rPr lang="en-US" altLang="zh-CN" sz="2100">
                          <a:solidFill>
                            <a:srgbClr val="848587"/>
                          </a:solidFill>
                          <a:latin typeface="Times New Roman" panose="02020603050405020304" pitchFamily="18" charset="0"/>
                        </a:rPr>
                        <a:t>25 ℃</a:t>
                      </a:r>
                      <a:r>
                        <a:rPr lang="zh-CN" altLang="en-US" sz="2100">
                          <a:solidFill>
                            <a:srgbClr val="848587"/>
                          </a:solidFill>
                          <a:latin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848587"/>
                          </a:solidFill>
                          <a:latin typeface="Times New Roman" panose="02020603050405020304" pitchFamily="18" charset="0"/>
                        </a:rPr>
                        <a:t>1531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4838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空气（</a:t>
                      </a:r>
                      <a:r>
                        <a:rPr lang="en-US" altLang="zh-CN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25℃</a:t>
                      </a:r>
                      <a:r>
                        <a:rPr lang="zh-CN" altLang="en-US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 b="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346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铜（棒）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3750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4794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软木（</a:t>
                      </a:r>
                      <a:r>
                        <a:rPr lang="en-US" altLang="zh-CN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25℃</a:t>
                      </a:r>
                      <a:r>
                        <a:rPr lang="zh-CN" altLang="en-US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 b="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500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大理石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3810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</a:tr>
              <a:tr h="42989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煤油（</a:t>
                      </a:r>
                      <a:r>
                        <a:rPr lang="en-US" altLang="zh-CN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25℃</a:t>
                      </a:r>
                      <a:r>
                        <a:rPr lang="zh-CN" altLang="en-US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 b="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1324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铝（棒）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5000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4095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水（常温）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 b="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1500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铁（棒）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</a:rPr>
                        <a:t>5200</a:t>
                      </a:r>
                    </a:p>
                  </a:txBody>
                  <a:tcPr marL="68580" marR="68580" marT="34290" marB="3429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22562" name="矩形 213028"/>
          <p:cNvSpPr/>
          <p:nvPr>
            <p:custDataLst>
              <p:tags r:id="rId3"/>
            </p:custDataLst>
          </p:nvPr>
        </p:nvSpPr>
        <p:spPr>
          <a:xfrm>
            <a:off x="1252855" y="865505"/>
            <a:ext cx="6956425" cy="575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思考  </a:t>
            </a:r>
            <a:r>
              <a:rPr lang="zh-CN" altLang="en-US" sz="210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声音在固体、液体、气体中传播的速度是否一样快？</a:t>
            </a:r>
            <a:r>
              <a:rPr lang="zh-CN" altLang="en-US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</a:p>
        </p:txBody>
      </p:sp>
    </p:spTree>
    <p:extLst>
      <p:ext uri="{BB962C8B-B14F-4D97-AF65-F5344CB8AC3E}">
        <p14:creationId xmlns:p14="http://schemas.microsoft.com/office/powerpoint/2010/main" val="520311767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1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矩形 214018"/>
          <p:cNvSpPr>
            <a:spLocks noRot="1"/>
          </p:cNvSpPr>
          <p:nvPr>
            <p:custDataLst>
              <p:tags r:id="rId1"/>
            </p:custDataLst>
          </p:nvPr>
        </p:nvSpPr>
        <p:spPr>
          <a:xfrm>
            <a:off x="1563370" y="1163320"/>
            <a:ext cx="6704330" cy="185483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声音在不同介质中的传播速度一般不同。</a:t>
            </a:r>
            <a:endParaRPr lang="zh-CN" altLang="en-US" sz="2100" u="sn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声速与介质的</a:t>
            </a:r>
            <a:r>
              <a:rPr lang="zh-CN" altLang="en-US" sz="21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温度</a:t>
            </a:r>
            <a:r>
              <a:rPr lang="zh-CN" altLang="en-US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有关。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声音在</a:t>
            </a:r>
            <a:r>
              <a:rPr lang="zh-CN" altLang="en-US" sz="21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固体</a:t>
            </a:r>
            <a:r>
              <a:rPr lang="zh-CN" altLang="en-US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中的传播速度最快，其次是在</a:t>
            </a:r>
            <a:r>
              <a:rPr lang="zh-CN" altLang="en-US" sz="21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液体</a:t>
            </a:r>
            <a:r>
              <a:rPr lang="zh-CN" altLang="en-US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中，在</a:t>
            </a:r>
            <a:r>
              <a:rPr lang="zh-CN" altLang="en-US" sz="21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气体</a:t>
            </a:r>
            <a:r>
              <a:rPr lang="zh-CN" altLang="en-US" sz="21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中传播的速度最慢。</a:t>
            </a:r>
          </a:p>
        </p:txBody>
      </p:sp>
      <p:sp>
        <p:nvSpPr>
          <p:cNvPr id="20482" name="文本框 214022"/>
          <p:cNvSpPr txBox="1"/>
          <p:nvPr>
            <p:custDataLst>
              <p:tags r:id="rId2"/>
            </p:custDataLst>
          </p:nvPr>
        </p:nvSpPr>
        <p:spPr>
          <a:xfrm>
            <a:off x="1275319" y="3956209"/>
            <a:ext cx="114657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熟记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/>
            </a:endParaRPr>
          </a:p>
        </p:txBody>
      </p:sp>
      <p:sp>
        <p:nvSpPr>
          <p:cNvPr id="214024" name="矩形 214023"/>
          <p:cNvSpPr/>
          <p:nvPr>
            <p:custDataLst>
              <p:tags r:id="rId3"/>
            </p:custDataLst>
          </p:nvPr>
        </p:nvSpPr>
        <p:spPr>
          <a:xfrm>
            <a:off x="2421890" y="3840480"/>
            <a:ext cx="5151755" cy="57594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50000"/>
              </a:spcBef>
            </a:pPr>
            <a:r>
              <a:rPr lang="en-US" altLang="en-US" sz="210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声音在（15℃）</a:t>
            </a:r>
            <a:r>
              <a:rPr lang="en-US" altLang="en-US" sz="2100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空气</a:t>
            </a:r>
            <a:r>
              <a:rPr lang="en-US" altLang="en-US" sz="210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中传播速度为</a:t>
            </a:r>
            <a:r>
              <a:rPr lang="en-US" altLang="en-US" sz="2100" strike="noStrike" noProof="1"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  </a:t>
            </a:r>
            <a:r>
              <a:rPr lang="en-US" altLang="zh-CN" sz="2100" strike="noStrike" noProof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340m/s</a:t>
            </a:r>
            <a:endParaRPr lang="en-US" altLang="zh-CN" sz="2100" strike="noStrike" noProof="1">
              <a:solidFill>
                <a:srgbClr val="FF3300"/>
              </a:solidFill>
              <a:latin typeface="Times New Roman" pitchFamily="18" charset="0"/>
              <a:ea typeface="黑体"/>
            </a:endParaRPr>
          </a:p>
        </p:txBody>
      </p:sp>
      <p:sp>
        <p:nvSpPr>
          <p:cNvPr id="2" name="文本框 7"/>
          <p:cNvSpPr txBox="1"/>
          <p:nvPr>
            <p:custDataLst>
              <p:tags r:id="rId4"/>
            </p:custDataLst>
          </p:nvPr>
        </p:nvSpPr>
        <p:spPr>
          <a:xfrm>
            <a:off x="744855" y="1223645"/>
            <a:ext cx="784860" cy="40817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8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+mn-cs"/>
                <a:sym typeface="Times New Roman" panose="02020603050405020304" pitchFamily="18" charset="0"/>
              </a:rPr>
              <a:t>小结</a:t>
            </a:r>
          </a:p>
        </p:txBody>
      </p:sp>
    </p:spTree>
    <p:extLst>
      <p:ext uri="{BB962C8B-B14F-4D97-AF65-F5344CB8AC3E}">
        <p14:creationId xmlns:p14="http://schemas.microsoft.com/office/powerpoint/2010/main" val="397243241"/>
      </p:ext>
    </p:extLst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401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charRg st="2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4019">
                                            <p:txEl>
                                              <p:charRg st="22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2140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2140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40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140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77913" y="1291273"/>
            <a:ext cx="7348538" cy="28613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回声：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声音在传播过程中遇到障碍物被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反射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回来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而形成的。如果回声到达人耳比原声晚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0.1 s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以上，人耳能把回声跟原声区分开来；回声到达人耳比原声晚不足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0.1 s 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，最终回声和原声混在一起使原声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二级结论：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人耳能把回声跟原声区分开来，障碍物距听者至少为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17 m(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空气中的声速为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340 m/s)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6879876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20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charRg st="120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7265" y="1165225"/>
            <a:ext cx="66484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543438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>
            <p:custDataLst>
              <p:tags r:id="rId1"/>
            </p:custDataLst>
          </p:nvPr>
        </p:nvSpPr>
        <p:spPr>
          <a:xfrm>
            <a:off x="1049338" y="970280"/>
            <a:ext cx="7045325" cy="397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1. 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</a:rPr>
              <a:t>声音是由物体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振动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</a:rPr>
              <a:t>产生的，振动停止，发声停止。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2. 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</a:rPr>
              <a:t>声音的传播需要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介质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</a:rPr>
              <a:t>气体、液体、固体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</a:rPr>
              <a:t>，声音</a:t>
            </a:r>
            <a:endParaRPr lang="en-US" altLang="zh-CN" sz="2400" b="1">
              <a:latin typeface="Times New Roman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</a:rPr>
              <a:t>在介质中以声波的形式向外传播。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真空不能传声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3. 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</a:rPr>
              <a:t>声音的传播速度与介质的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种类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温度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</a:rPr>
              <a:t>有关。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4. 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</a:rPr>
              <a:t>在研究声音产生条件的实验中，利用了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放大法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</a:rPr>
              <a:t>；</a:t>
            </a:r>
            <a:endParaRPr lang="en-US" altLang="zh-CN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</a:rPr>
              <a:t>在研究真空不能传声的实验中，利用了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理想化实</a:t>
            </a:r>
            <a:endParaRPr lang="en-US" altLang="zh-CN" sz="2400" b="1">
              <a:solidFill>
                <a:srgbClr val="0000FF"/>
              </a:solidFill>
              <a:latin typeface="Times New Roman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验法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2315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矩形 5"/>
          <p:cNvSpPr/>
          <p:nvPr>
            <p:custDataLst>
              <p:tags r:id="rId1"/>
            </p:custDataLst>
          </p:nvPr>
        </p:nvSpPr>
        <p:spPr>
          <a:xfrm>
            <a:off x="474028" y="1074420"/>
            <a:ext cx="125349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【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例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1】 </a:t>
            </a:r>
            <a:endParaRPr lang="zh-CN" altLang="en-US" sz="2400" b="1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23" name="TextBox 22"/>
          <p:cNvSpPr txBox="1"/>
          <p:nvPr>
            <p:custDataLst>
              <p:tags r:id="rId2"/>
            </p:custDataLst>
          </p:nvPr>
        </p:nvSpPr>
        <p:spPr>
          <a:xfrm>
            <a:off x="1365250" y="911860"/>
            <a:ext cx="7200900" cy="41541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2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〈</a:t>
            </a:r>
            <a:r>
              <a:rPr kumimoji="0" lang="zh-CN" altLang="zh-CN" sz="2200" b="1" kern="1200" cap="none" spc="0" normalizeH="0" baseline="0" noProof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山东济宁</a:t>
            </a:r>
            <a:r>
              <a:rPr kumimoji="0" lang="zh-CN" altLang="zh-CN" sz="22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实验探究题〉为了探究声音产生的原因，小明和小华一起做了下面的实验：小明把手放在喉咙处大声讲话，感觉喉头振动了；小华把正在发声的音叉放在水中，水面激起了水花。通过对这两个实验现象的分析，你能得出的结论是：</a:t>
            </a:r>
            <a:r>
              <a:rPr kumimoji="0" lang="en-US" altLang="zh-CN" sz="22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__________________</a:t>
            </a:r>
            <a:r>
              <a:rPr kumimoji="0" lang="zh-CN" altLang="zh-CN" sz="22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。小华同学用手使劲敲桌子，桌子发出了很大的声响，但他几乎没有看到桌子振动，为了明显地看到实验现象，你的改进方法是：</a:t>
            </a:r>
            <a:r>
              <a:rPr kumimoji="0" lang="en-US" altLang="zh-CN" sz="22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</a:t>
            </a:r>
            <a:r>
              <a:rPr kumimoji="0" lang="en-US" altLang="zh-CN" sz="2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kumimoji="0" lang="en-US" altLang="zh-CN" sz="22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_____________________</a:t>
            </a:r>
            <a:r>
              <a:rPr kumimoji="0" lang="en-US" altLang="zh-CN" sz="2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kumimoji="0" lang="en-US" altLang="zh-CN" sz="22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</a:t>
            </a:r>
            <a:r>
              <a:rPr kumimoji="0" lang="zh-CN" altLang="zh-CN" sz="22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2200" b="1" kern="1200" cap="none" spc="0" normalizeH="0" baseline="0" noProof="0"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>
            <p:custDataLst>
              <p:tags r:id="rId3"/>
            </p:custDataLst>
          </p:nvPr>
        </p:nvSpPr>
        <p:spPr>
          <a:xfrm>
            <a:off x="1727518" y="4635500"/>
            <a:ext cx="5256213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zh-CN" sz="22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在桌面上撒一些纸屑</a:t>
            </a:r>
            <a:r>
              <a:rPr kumimoji="0" lang="en-US" altLang="zh-CN" sz="22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zh-CN" sz="22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或泡沫</a:t>
            </a:r>
            <a:r>
              <a:rPr kumimoji="0" lang="en-US" altLang="zh-CN" sz="22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zh-CN" altLang="zh-CN" sz="22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等轻小物体</a:t>
            </a:r>
          </a:p>
        </p:txBody>
      </p:sp>
      <p:sp>
        <p:nvSpPr>
          <p:cNvPr id="25" name="TextBox 24"/>
          <p:cNvSpPr txBox="1"/>
          <p:nvPr>
            <p:custDataLst>
              <p:tags r:id="rId4"/>
            </p:custDataLst>
          </p:nvPr>
        </p:nvSpPr>
        <p:spPr>
          <a:xfrm>
            <a:off x="3561080" y="3170238"/>
            <a:ext cx="2808288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zh-CN" sz="22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发声的物体在振动</a:t>
            </a:r>
          </a:p>
        </p:txBody>
      </p:sp>
    </p:spTree>
    <p:extLst>
      <p:ext uri="{BB962C8B-B14F-4D97-AF65-F5344CB8AC3E}">
        <p14:creationId xmlns:p14="http://schemas.microsoft.com/office/powerpoint/2010/main" val="24714932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矩形 5"/>
          <p:cNvSpPr/>
          <p:nvPr>
            <p:custDataLst>
              <p:tags r:id="rId1"/>
            </p:custDataLst>
          </p:nvPr>
        </p:nvSpPr>
        <p:spPr>
          <a:xfrm>
            <a:off x="332105" y="1083310"/>
            <a:ext cx="1344295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6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【</a:t>
            </a:r>
            <a:r>
              <a:rPr lang="zh-CN" altLang="en-US" sz="26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例</a:t>
            </a:r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2】 </a:t>
            </a:r>
            <a:endParaRPr lang="zh-CN" altLang="en-US" sz="2600" b="1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32" name="TextBox 31"/>
          <p:cNvSpPr txBox="1"/>
          <p:nvPr>
            <p:custDataLst>
              <p:tags r:id="rId2"/>
            </p:custDataLst>
          </p:nvPr>
        </p:nvSpPr>
        <p:spPr>
          <a:xfrm>
            <a:off x="1461770" y="948055"/>
            <a:ext cx="6624638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〈</a:t>
            </a:r>
            <a:r>
              <a:rPr kumimoji="0" lang="zh-CN" altLang="zh-CN" sz="2400" b="1" kern="1200" cap="none" spc="0" normalizeH="0" baseline="0" noProof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贵阳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〉小提琴声是通过琴弓与琴弦的摩擦使琴弦振动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如图所示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，琴弦将振动传递给木质的琴码和琴箱，再使琴箱内的空气振动，最终传递到听者耳中的。这一振动的</a:t>
            </a:r>
            <a:endParaRPr kumimoji="0" lang="en-US" altLang="zh-CN" sz="2400" b="1" kern="1200" cap="none" spc="0" normalizeH="0" baseline="0" noProof="0"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传递过程说明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</a:t>
            </a:r>
            <a:endParaRPr kumimoji="0" lang="en-US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都能传声。</a:t>
            </a:r>
          </a:p>
        </p:txBody>
      </p:sp>
      <p:sp>
        <p:nvSpPr>
          <p:cNvPr id="34" name="矩形 33"/>
          <p:cNvSpPr/>
          <p:nvPr>
            <p:custDataLst>
              <p:tags r:id="rId3"/>
            </p:custDataLst>
          </p:nvPr>
        </p:nvSpPr>
        <p:spPr>
          <a:xfrm>
            <a:off x="3605848" y="3190875"/>
            <a:ext cx="879475" cy="463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固体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9471" name="Picture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477193" y="2794000"/>
            <a:ext cx="2205037" cy="17811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6" name="矩形 35"/>
          <p:cNvSpPr/>
          <p:nvPr>
            <p:custDataLst>
              <p:tags r:id="rId5"/>
            </p:custDataLst>
          </p:nvPr>
        </p:nvSpPr>
        <p:spPr>
          <a:xfrm>
            <a:off x="1874203" y="3762058"/>
            <a:ext cx="8794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926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8" name="矩形 5"/>
          <p:cNvSpPr/>
          <p:nvPr>
            <p:custDataLst>
              <p:tags r:id="rId1"/>
            </p:custDataLst>
          </p:nvPr>
        </p:nvSpPr>
        <p:spPr>
          <a:xfrm>
            <a:off x="71120" y="1025525"/>
            <a:ext cx="1344295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6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【</a:t>
            </a:r>
            <a:r>
              <a:rPr lang="zh-CN" altLang="en-US" sz="26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例</a:t>
            </a:r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3】 </a:t>
            </a:r>
            <a:endParaRPr lang="zh-CN" altLang="en-US" sz="2600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708785" y="2393315"/>
          <a:ext cx="5885180" cy="1524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49145"/>
                <a:gridCol w="893445"/>
                <a:gridCol w="1974850"/>
                <a:gridCol w="96774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848587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空气</a:t>
                      </a:r>
                      <a:r>
                        <a:rPr lang="en-US" sz="2000" b="1" kern="100">
                          <a:solidFill>
                            <a:srgbClr val="848587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(15 ℃)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1" kern="100">
                          <a:solidFill>
                            <a:srgbClr val="848587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340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848587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煤油</a:t>
                      </a:r>
                      <a:r>
                        <a:rPr lang="en-US" sz="2000" b="1" kern="100">
                          <a:solidFill>
                            <a:srgbClr val="848587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(25 ℃)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1" kern="100">
                          <a:solidFill>
                            <a:srgbClr val="848587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1 324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空气</a:t>
                      </a: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(25 ℃)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346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水</a:t>
                      </a: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常温</a:t>
                      </a: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1 500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软木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500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海水</a:t>
                      </a: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(25 ℃)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1 531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铜</a:t>
                      </a: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棒</a:t>
                      </a: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3 750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大理石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3 810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铁</a:t>
                      </a: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棒</a:t>
                      </a: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5 200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铝</a:t>
                      </a: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棒</a:t>
                      </a: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b="1" kern="100">
                          <a:solidFill>
                            <a:srgbClr val="40404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5 000</a:t>
                      </a:r>
                    </a:p>
                  </a:txBody>
                  <a:tcPr marL="68580" marR="68580" marT="0" marB="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>
            <p:custDataLst>
              <p:tags r:id="rId3"/>
            </p:custDataLst>
          </p:nvPr>
        </p:nvSpPr>
        <p:spPr>
          <a:xfrm>
            <a:off x="1280795" y="916940"/>
            <a:ext cx="7219950" cy="1476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 eaLnBrk="0" hangingPunct="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〈开放题，信息题〉小伟同学所在的课外科技活动小组，通过实验测出了几种物质中的声速</a:t>
            </a:r>
            <a:r>
              <a:rPr kumimoji="0" lang="en-US" altLang="zh-CN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如下表所示</a:t>
            </a:r>
            <a:r>
              <a:rPr kumimoji="0" lang="en-US" altLang="zh-CN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zh-CN" altLang="en-US" sz="20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。认真阅读表格，你一定能有所发现。请你写出其中的任意两条。</a:t>
            </a:r>
          </a:p>
        </p:txBody>
      </p:sp>
      <p:sp>
        <p:nvSpPr>
          <p:cNvPr id="27694" name="矩形 5"/>
          <p:cNvSpPr/>
          <p:nvPr>
            <p:custDataLst>
              <p:tags r:id="rId4"/>
            </p:custDataLst>
          </p:nvPr>
        </p:nvSpPr>
        <p:spPr>
          <a:xfrm>
            <a:off x="1136015" y="4060825"/>
            <a:ext cx="72421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000" b="1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</a:endParaRPr>
          </a:p>
        </p:txBody>
      </p:sp>
      <p:sp>
        <p:nvSpPr>
          <p:cNvPr id="25" name="TextBox 6"/>
          <p:cNvSpPr txBox="1"/>
          <p:nvPr>
            <p:custDataLst>
              <p:tags r:id="rId5"/>
            </p:custDataLst>
          </p:nvPr>
        </p:nvSpPr>
        <p:spPr>
          <a:xfrm>
            <a:off x="2259965" y="4138295"/>
            <a:ext cx="41078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Arial" panose="020B0604020202020204" pitchFamily="34" charset="0"/>
              </a:rPr>
              <a:t>不同介质中的声速一般不同</a:t>
            </a:r>
          </a:p>
        </p:txBody>
      </p:sp>
      <p:sp>
        <p:nvSpPr>
          <p:cNvPr id="28" name="TextBox 16"/>
          <p:cNvSpPr txBox="1"/>
          <p:nvPr>
            <p:custDataLst>
              <p:tags r:id="rId6"/>
            </p:custDataLst>
          </p:nvPr>
        </p:nvSpPr>
        <p:spPr>
          <a:xfrm>
            <a:off x="2245360" y="4587875"/>
            <a:ext cx="48107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2000" b="1">
                <a:solidFill>
                  <a:srgbClr val="FF0000"/>
                </a:solidFill>
                <a:latin typeface="Arial" panose="020B0604020202020204" pitchFamily="34" charset="0"/>
              </a:rPr>
              <a:t>在同种介质中，温度越高，声速越大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1457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099185" y="1190625"/>
            <a:ext cx="446088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Times New Roman" panose="02020603050405020304" pitchFamily="18" charset="0"/>
                <a:sym typeface="Times New Roman" panose="02020603050405020304"/>
              </a:rPr>
              <a:t>1</a:t>
            </a:r>
            <a:endParaRPr kumimoji="1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/>
              <a:ea typeface="+mn-ea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10185" y="1190625"/>
            <a:ext cx="11010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4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【练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】</a:t>
            </a:r>
            <a:endParaRPr lang="zh-CN" altLang="en-US" sz="2400"/>
          </a:p>
        </p:txBody>
      </p:sp>
      <p:sp>
        <p:nvSpPr>
          <p:cNvPr id="28673" name="文本框 1"/>
          <p:cNvSpPr txBox="1"/>
          <p:nvPr>
            <p:custDataLst>
              <p:tags r:id="rId3"/>
            </p:custDataLst>
          </p:nvPr>
        </p:nvSpPr>
        <p:spPr>
          <a:xfrm>
            <a:off x="1485265" y="1042988"/>
            <a:ext cx="7724775" cy="3322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下列说法正确的是  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(       )</a:t>
            </a:r>
          </a:p>
          <a:p>
            <a:pPr>
              <a:lnSpc>
                <a:spcPct val="125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人说话发声是靠空气振动产生的。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水中的鱼会被岸上的脚步声吓跑，说明液体也</a:t>
            </a:r>
          </a:p>
          <a:p>
            <a:pPr>
              <a:lnSpc>
                <a:spcPct val="125000"/>
              </a:lnSpc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  能传声。</a:t>
            </a:r>
          </a:p>
          <a:p>
            <a:pPr>
              <a:lnSpc>
                <a:spcPct val="125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固体传声一般比气体慢。</a:t>
            </a:r>
          </a:p>
          <a:p>
            <a:pPr>
              <a:lnSpc>
                <a:spcPct val="125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能区分自己讲话的回音和原声，人与障碍物的距离不得小于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34m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328160" y="1133475"/>
            <a:ext cx="97472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6036784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AutoShape 11"/>
          <p:cNvSpPr/>
          <p:nvPr>
            <p:custDataLst>
              <p:tags r:id="rId1"/>
            </p:custDataLst>
          </p:nvPr>
        </p:nvSpPr>
        <p:spPr>
          <a:xfrm>
            <a:off x="1446530" y="1387793"/>
            <a:ext cx="777875" cy="777875"/>
          </a:xfrm>
          <a:prstGeom prst="diamond">
            <a:avLst/>
          </a:prstGeom>
          <a:solidFill>
            <a:srgbClr val="FF6600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>
                <a:solidFill>
                  <a:srgbClr val="FFFFFF"/>
                </a:solidFill>
                <a:latin typeface="Calibri" panose="020F0502020204030204" pitchFamily="34" charset="0"/>
                <a:ea typeface="Gulim" pitchFamily="34" charset="-127"/>
              </a:rPr>
              <a:t>1</a:t>
            </a:r>
          </a:p>
        </p:txBody>
      </p:sp>
      <p:sp>
        <p:nvSpPr>
          <p:cNvPr id="7" name="文本框 28"/>
          <p:cNvSpPr txBox="1"/>
          <p:nvPr>
            <p:custDataLst>
              <p:tags r:id="rId2"/>
            </p:custDataLst>
          </p:nvPr>
        </p:nvSpPr>
        <p:spPr>
          <a:xfrm>
            <a:off x="2347595" y="1127125"/>
            <a:ext cx="5842000" cy="3599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66FF"/>
              </a:buClr>
            </a:pPr>
            <a:r>
              <a:rPr lang="zh-CN" altLang="en-US" sz="2400" b="1">
                <a:latin typeface="Arial" panose="020B0604020202020204" pitchFamily="34" charset="0"/>
              </a:rPr>
              <a:t>通过观察和实验初步认识声音产生和传播的条件。（重点）</a:t>
            </a:r>
          </a:p>
          <a:p>
            <a:pPr>
              <a:lnSpc>
                <a:spcPct val="250000"/>
              </a:lnSpc>
              <a:buClr>
                <a:srgbClr val="0066FF"/>
              </a:buClr>
            </a:pPr>
            <a:r>
              <a:rPr lang="zh-CN" altLang="en-US" sz="2400" b="1">
                <a:latin typeface="Arial" panose="020B0604020202020204" pitchFamily="34" charset="0"/>
              </a:rPr>
              <a:t>知道声音是由物体振动发生的。（重点）</a:t>
            </a:r>
          </a:p>
          <a:p>
            <a:pPr>
              <a:lnSpc>
                <a:spcPct val="250000"/>
              </a:lnSpc>
              <a:buClr>
                <a:srgbClr val="0066FF"/>
              </a:buClr>
            </a:pPr>
            <a:r>
              <a:rPr lang="zh-CN" altLang="en-US" sz="2400" b="1">
                <a:latin typeface="Arial" panose="020B0604020202020204" pitchFamily="34" charset="0"/>
              </a:rPr>
              <a:t>知道声音传播需要介质，声音在不同介质</a:t>
            </a:r>
          </a:p>
          <a:p>
            <a:pPr>
              <a:lnSpc>
                <a:spcPct val="150000"/>
              </a:lnSpc>
              <a:buClr>
                <a:srgbClr val="0066FF"/>
              </a:buClr>
            </a:pPr>
            <a:r>
              <a:rPr lang="zh-CN" altLang="en-US" sz="2400" b="1">
                <a:latin typeface="Arial" panose="020B0604020202020204" pitchFamily="34" charset="0"/>
              </a:rPr>
              <a:t>中传播的速度不同。（重点）</a:t>
            </a:r>
          </a:p>
        </p:txBody>
      </p:sp>
      <p:sp>
        <p:nvSpPr>
          <p:cNvPr id="12295" name="AutoShape 11"/>
          <p:cNvSpPr/>
          <p:nvPr>
            <p:custDataLst>
              <p:tags r:id="rId3"/>
            </p:custDataLst>
          </p:nvPr>
        </p:nvSpPr>
        <p:spPr>
          <a:xfrm>
            <a:off x="1446530" y="2339340"/>
            <a:ext cx="777875" cy="777875"/>
          </a:xfrm>
          <a:prstGeom prst="diamond">
            <a:avLst/>
          </a:prstGeom>
          <a:solidFill>
            <a:srgbClr val="FF6600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>
                <a:solidFill>
                  <a:srgbClr val="FFFFFF"/>
                </a:solidFill>
                <a:latin typeface="Calibri" panose="020F0502020204030204" pitchFamily="34" charset="0"/>
                <a:ea typeface="Gulim" pitchFamily="34" charset="-127"/>
              </a:rPr>
              <a:t>2</a:t>
            </a:r>
          </a:p>
        </p:txBody>
      </p:sp>
      <p:sp>
        <p:nvSpPr>
          <p:cNvPr id="2" name="AutoShape 11"/>
          <p:cNvSpPr/>
          <p:nvPr>
            <p:custDataLst>
              <p:tags r:id="rId4"/>
            </p:custDataLst>
          </p:nvPr>
        </p:nvSpPr>
        <p:spPr>
          <a:xfrm>
            <a:off x="1446530" y="3370580"/>
            <a:ext cx="777875" cy="777875"/>
          </a:xfrm>
          <a:prstGeom prst="diamond">
            <a:avLst/>
          </a:prstGeom>
          <a:solidFill>
            <a:srgbClr val="FF6600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>
                <a:solidFill>
                  <a:srgbClr val="FFFFFF"/>
                </a:solidFill>
                <a:latin typeface="Calibri" panose="020F0502020204030204" pitchFamily="34" charset="0"/>
                <a:ea typeface="Gulim" pitchFamily="34" charset="-12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782289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029018" y="1088708"/>
            <a:ext cx="446088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Times New Roman" panose="02020603050405020304" pitchFamily="18" charset="0"/>
                <a:sym typeface="Times New Roman" panose="02020603050405020304"/>
              </a:rPr>
              <a:t>2</a:t>
            </a:r>
            <a:endParaRPr kumimoji="1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+mn-ea"/>
              <a:cs typeface="Times New Roman" panose="02020603050405020304" pitchFamily="18" charset="0"/>
              <a:sym typeface="Times New Roman" panose="02020603050405020304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26365" y="1089025"/>
            <a:ext cx="11010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4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【练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】</a:t>
            </a:r>
            <a:endParaRPr lang="zh-CN" altLang="en-US" sz="2400"/>
          </a:p>
        </p:txBody>
      </p:sp>
      <p:sp>
        <p:nvSpPr>
          <p:cNvPr id="23" name="TextBox 22"/>
          <p:cNvSpPr txBox="1"/>
          <p:nvPr>
            <p:custDataLst>
              <p:tags r:id="rId3"/>
            </p:custDataLst>
          </p:nvPr>
        </p:nvSpPr>
        <p:spPr>
          <a:xfrm>
            <a:off x="1582103" y="1002983"/>
            <a:ext cx="6913563" cy="3900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在月球的表面上主要是岩石和尘埃，有人说飞来的流星打在月球表面的岩石上，会像演无声电影一样，在其附近听不到一点声响，这是因为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．月球表面的岩石受到流星撞击不发声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．流星撞击岩石声音太小，人无法听到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．月球表面没有空气，缺少传声介质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．原因不明，尚待探索</a:t>
            </a:r>
          </a:p>
        </p:txBody>
      </p:sp>
      <p:sp>
        <p:nvSpPr>
          <p:cNvPr id="22" name="矩形 21"/>
          <p:cNvSpPr/>
          <p:nvPr>
            <p:custDataLst>
              <p:tags r:id="rId4"/>
            </p:custDataLst>
          </p:nvPr>
        </p:nvSpPr>
        <p:spPr>
          <a:xfrm>
            <a:off x="7736840" y="2252345"/>
            <a:ext cx="40798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1450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989965" y="1257300"/>
            <a:ext cx="446088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Times New Roman" panose="02020603050405020304" pitchFamily="18" charset="0"/>
                <a:sym typeface="Times New Roman" panose="02020603050405020304"/>
              </a:rPr>
              <a:t>3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30175" y="1243330"/>
            <a:ext cx="9334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4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【练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】</a:t>
            </a:r>
            <a:endParaRPr lang="zh-CN" altLang="en-US" sz="2400"/>
          </a:p>
        </p:txBody>
      </p:sp>
      <p:sp>
        <p:nvSpPr>
          <p:cNvPr id="20" name="TextBox 19"/>
          <p:cNvSpPr txBox="1"/>
          <p:nvPr>
            <p:custDataLst>
              <p:tags r:id="rId3"/>
            </p:custDataLst>
          </p:nvPr>
        </p:nvSpPr>
        <p:spPr>
          <a:xfrm>
            <a:off x="1436370" y="1212850"/>
            <a:ext cx="70421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如图所示的四幅图中，不能产生声音的是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zh-CN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4826" name="Pictur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674495" y="1703705"/>
            <a:ext cx="1925320" cy="13658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7" name="Picture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097145" y="1579880"/>
            <a:ext cx="1492250" cy="1757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8" name="Pictur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851660" y="3227070"/>
            <a:ext cx="1570990" cy="1750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9" name="Picture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5080000" y="3462020"/>
            <a:ext cx="1527175" cy="1438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矩形 22"/>
          <p:cNvSpPr/>
          <p:nvPr>
            <p:custDataLst>
              <p:tags r:id="rId8"/>
            </p:custDataLst>
          </p:nvPr>
        </p:nvSpPr>
        <p:spPr>
          <a:xfrm>
            <a:off x="7260908" y="1241425"/>
            <a:ext cx="40798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Picture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674495" y="1694180"/>
            <a:ext cx="1925320" cy="136588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097145" y="1570355"/>
            <a:ext cx="1492250" cy="175768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851660" y="3217545"/>
            <a:ext cx="1570990" cy="175006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5080000" y="3452495"/>
            <a:ext cx="1527175" cy="143891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35454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/>
          <p:nvPr>
            <p:custDataLst>
              <p:tags r:id="rId1"/>
            </p:custDataLst>
          </p:nvPr>
        </p:nvSpPr>
        <p:spPr>
          <a:xfrm flipH="1">
            <a:off x="2152015" y="1061720"/>
            <a:ext cx="2546350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/>
          <a:lstStyle/>
          <a:p>
            <a:endParaRPr lang="zh-CN" altLang="en-US" b="1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14339" name="AutoShape 2"/>
          <p:cNvSpPr/>
          <p:nvPr>
            <p:custDataLst>
              <p:tags r:id="rId2"/>
            </p:custDataLst>
          </p:nvPr>
        </p:nvSpPr>
        <p:spPr>
          <a:xfrm flipH="1">
            <a:off x="515303" y="1061403"/>
            <a:ext cx="1720850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4340" name="AutoShape 11"/>
          <p:cNvSpPr/>
          <p:nvPr>
            <p:custDataLst>
              <p:tags r:id="rId3"/>
            </p:custDataLst>
          </p:nvPr>
        </p:nvSpPr>
        <p:spPr>
          <a:xfrm>
            <a:off x="1821815" y="877253"/>
            <a:ext cx="777875" cy="777875"/>
          </a:xfrm>
          <a:prstGeom prst="diamond">
            <a:avLst/>
          </a:prstGeom>
          <a:solidFill>
            <a:srgbClr val="FF6600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>
                <a:solidFill>
                  <a:srgbClr val="FFFFFF"/>
                </a:solidFill>
                <a:latin typeface="Times New Roman" panose="02020603050405020304" pitchFamily="18" charset="0"/>
                <a:ea typeface="Gulim" pitchFamily="34" charset="-127"/>
                <a:sym typeface="Times New Roman" panose="02020603050405020304" pitchFamily="18" charset="0"/>
              </a:rPr>
              <a:t>1</a:t>
            </a:r>
          </a:p>
        </p:txBody>
      </p:sp>
      <p:sp>
        <p:nvSpPr>
          <p:cNvPr id="14341" name="文本框 27"/>
          <p:cNvSpPr txBox="1"/>
          <p:nvPr>
            <p:custDataLst>
              <p:tags r:id="rId4"/>
            </p:custDataLst>
          </p:nvPr>
        </p:nvSpPr>
        <p:spPr>
          <a:xfrm>
            <a:off x="628015" y="1040765"/>
            <a:ext cx="1179195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Times New Roman" panose="02020603050405020304" pitchFamily="18" charset="0"/>
                <a:ea typeface="Adobe 黑体 Std R" pitchFamily="34" charset="-122"/>
                <a:sym typeface="Times New Roman" panose="02020603050405020304" pitchFamily="18" charset="0"/>
              </a:rPr>
              <a:t>知识点</a:t>
            </a:r>
          </a:p>
        </p:txBody>
      </p:sp>
      <p:sp>
        <p:nvSpPr>
          <p:cNvPr id="14342" name="文本框 28"/>
          <p:cNvSpPr txBox="1"/>
          <p:nvPr>
            <p:custDataLst>
              <p:tags r:id="rId5"/>
            </p:custDataLst>
          </p:nvPr>
        </p:nvSpPr>
        <p:spPr>
          <a:xfrm>
            <a:off x="2599690" y="1040765"/>
            <a:ext cx="1843405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600" b="1">
                <a:solidFill>
                  <a:srgbClr val="FFFF00"/>
                </a:solidFill>
                <a:latin typeface="Adobe 黑体 Std R" pitchFamily="34" charset="-122"/>
                <a:ea typeface="Adobe 黑体 Std R" pitchFamily="34" charset="-122"/>
                <a:sym typeface="+mn-ea"/>
              </a:rPr>
              <a:t>声音的产生</a:t>
            </a:r>
            <a:endParaRPr lang="zh-CN" altLang="en-US" sz="2600" b="1">
              <a:solidFill>
                <a:srgbClr val="FFFF00"/>
              </a:solidFill>
              <a:latin typeface="Times New Roman" pitchFamily="18" charset="0"/>
              <a:ea typeface="Adobe 黑体 Std R" pitchFamily="34" charset="-122"/>
              <a:sym typeface="Times New Roman" pitchFamily="18" charset="0"/>
            </a:endParaRPr>
          </a:p>
        </p:txBody>
      </p:sp>
      <p:sp>
        <p:nvSpPr>
          <p:cNvPr id="28" name="Text Box 2"/>
          <p:cNvSpPr txBox="1"/>
          <p:nvPr>
            <p:custDataLst>
              <p:tags r:id="rId6"/>
            </p:custDataLst>
          </p:nvPr>
        </p:nvSpPr>
        <p:spPr>
          <a:xfrm>
            <a:off x="676275" y="1809433"/>
            <a:ext cx="82359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思考：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敲鼓时，鼓是怎样发出声音的呢？</a:t>
            </a:r>
          </a:p>
        </p:txBody>
      </p:sp>
      <p:pic>
        <p:nvPicPr>
          <p:cNvPr id="29" name="爵士鼓演奏.wmv">
            <a:hlinkClick r:id="" action="ppaction://media"/>
          </p:cNvPr>
          <p:cNvPicPr>
            <a:picLocks noRot="1" noChangeAspect="1"/>
          </p:cNvPicPr>
          <p:nvPr>
            <a:videoFile r:link="rId8"/>
            <p:custDataLst>
              <p:tags r:id="rId9"/>
            </p:custDataLst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74750" y="2495233"/>
            <a:ext cx="3067050" cy="222408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" name="敲鼓.wmv">
            <a:hlinkClick r:id="" action="ppaction://media"/>
          </p:cNvPr>
          <p:cNvPicPr>
            <a:picLocks noRot="1" noChangeAspect="1"/>
          </p:cNvPicPr>
          <p:nvPr>
            <a:videoFile r:link="rId11"/>
            <p:custDataLst>
              <p:tags r:id="rId12"/>
            </p:custDataLst>
            <p:extLst>
              <p:ext uri="{DAA4B4D4-6D71-4841-9C94-3DE7FCFB9230}">
                <p14:media xmlns:p14="http://schemas.microsoft.com/office/powerpoint/2010/main" r:link="rId10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406900" y="2495233"/>
            <a:ext cx="3048000" cy="222408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20888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2"/>
          <p:cNvSpPr txBox="1"/>
          <p:nvPr>
            <p:custDataLst>
              <p:tags r:id="rId1"/>
            </p:custDataLst>
          </p:nvPr>
        </p:nvSpPr>
        <p:spPr>
          <a:xfrm>
            <a:off x="2392363" y="1045528"/>
            <a:ext cx="3816350" cy="4603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弹吉他，倾听并观察。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rcRect l="3556" t="1993"/>
          <a:stretch>
            <a:fillRect/>
          </a:stretch>
        </p:blipFill>
        <p:spPr>
          <a:xfrm>
            <a:off x="2222500" y="1766570"/>
            <a:ext cx="3693795" cy="25577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83104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2"/>
          <p:cNvSpPr txBox="1"/>
          <p:nvPr>
            <p:custDataLst>
              <p:tags r:id="rId1"/>
            </p:custDataLst>
          </p:nvPr>
        </p:nvSpPr>
        <p:spPr>
          <a:xfrm>
            <a:off x="909638" y="916305"/>
            <a:ext cx="67468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敲击音叉使音叉发声，你能看到音叉在振动吗？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请设计实验来演示音叉的振动。</a:t>
            </a:r>
          </a:p>
        </p:txBody>
      </p:sp>
      <p:pic>
        <p:nvPicPr>
          <p:cNvPr id="27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868988" y="2232978"/>
            <a:ext cx="1787525" cy="21621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444625" y="2178050"/>
            <a:ext cx="3576320" cy="221742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68200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 23"/>
          <p:cNvGrpSpPr/>
          <p:nvPr>
            <p:custDataLst>
              <p:tags r:id="rId1"/>
            </p:custDataLst>
          </p:nvPr>
        </p:nvGrpSpPr>
        <p:grpSpPr>
          <a:xfrm>
            <a:off x="3663950" y="1408113"/>
            <a:ext cx="1792288" cy="554037"/>
            <a:chOff x="3437515" y="1408557"/>
            <a:chExt cx="1791509" cy="553959"/>
          </a:xfrm>
        </p:grpSpPr>
        <p:sp>
          <p:nvSpPr>
            <p:cNvPr id="8208" name="文本框 24"/>
            <p:cNvSpPr txBox="1"/>
            <p:nvPr>
              <p:custDataLst>
                <p:tags r:id="rId4"/>
              </p:custDataLst>
            </p:nvPr>
          </p:nvSpPr>
          <p:spPr>
            <a:xfrm>
              <a:off x="3933967" y="1408557"/>
              <a:ext cx="1295057" cy="5539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000" b="1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归   纳</a:t>
              </a:r>
            </a:p>
          </p:txBody>
        </p:sp>
        <p:pic>
          <p:nvPicPr>
            <p:cNvPr id="8209" name="Picture 6" descr="BS00554_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3437515" y="1490196"/>
              <a:ext cx="503237" cy="439737"/>
            </a:xfrm>
            <a:prstGeom prst="rect">
              <a:avLst/>
            </a:prstGeom>
            <a:noFill/>
            <a:ln w="9525">
              <a:noFill/>
            </a:ln>
          </p:spPr>
        </p:pic>
      </p:grpSp>
      <p:cxnSp>
        <p:nvCxnSpPr>
          <p:cNvPr id="30" name="直接连接符 19"/>
          <p:cNvCxnSpPr/>
          <p:nvPr>
            <p:custDataLst>
              <p:tags r:id="rId2"/>
            </p:custDataLst>
          </p:nvPr>
        </p:nvCxnSpPr>
        <p:spPr>
          <a:xfrm flipH="1">
            <a:off x="984250" y="2021205"/>
            <a:ext cx="7269480" cy="127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>
            <p:custDataLst>
              <p:tags r:id="rId3"/>
            </p:custDataLst>
          </p:nvPr>
        </p:nvSpPr>
        <p:spPr>
          <a:xfrm>
            <a:off x="1205548" y="2586355"/>
            <a:ext cx="6826250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正在发</a:t>
            </a:r>
            <a:r>
              <a:rPr kumimoji="0" lang="zh-CN" altLang="zh-CN" sz="2800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声</a:t>
            </a:r>
            <a:r>
              <a:rPr kumimoji="0" lang="zh-CN" altLang="en-US" sz="2800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的物体，简称</a:t>
            </a:r>
            <a:r>
              <a:rPr kumimoji="0" lang="zh-CN" altLang="en-US" sz="2800" b="1" kern="1200" cap="none" spc="0" normalizeH="0" baseline="0" noProof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发声体</a:t>
            </a:r>
            <a:r>
              <a:rPr kumimoji="0" lang="zh-CN" altLang="en-US" sz="2800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，也叫</a:t>
            </a:r>
            <a:r>
              <a:rPr kumimoji="0" lang="zh-CN" altLang="en-US" sz="2800" b="1" kern="1200" cap="none" spc="0" normalizeH="0" baseline="0" noProof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声源</a:t>
            </a:r>
            <a:r>
              <a:rPr kumimoji="0" lang="zh-CN" altLang="en-US" sz="2800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2800" b="1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800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声音是由于物体的</a:t>
            </a:r>
            <a:r>
              <a:rPr kumimoji="0" lang="zh-CN" altLang="zh-CN" sz="2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振动</a:t>
            </a:r>
            <a:r>
              <a:rPr kumimoji="0" lang="zh-CN" altLang="zh-CN" sz="2800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产生的。</a:t>
            </a:r>
            <a:endParaRPr kumimoji="0" lang="zh-CN" altLang="en-US" sz="2800" kern="1200" cap="none" spc="0" normalizeH="0" baseline="0" noProof="0"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3174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00773" y="1015365"/>
            <a:ext cx="7200900" cy="3784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从现象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喉头振动、激起水花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 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归纳出共同的特征是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发声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的物体在振动，结论的得出采用了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归纳法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。有些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振动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不易观察，可以采用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转换法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把微小的振动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放大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，在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被敲击的桌面上撒一些纸屑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或泡沫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等轻小物体，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通过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轻小物体的跳动间接反映桌面的振动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能够发声且正在发声的物体才是声源。</a:t>
            </a: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一切发声的物体都在振动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振动停止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发声停止。但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发出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的声音有时我们听不到。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2957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20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20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41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141" end="1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AutoShape 2"/>
          <p:cNvSpPr/>
          <p:nvPr>
            <p:custDataLst>
              <p:tags r:id="rId1"/>
            </p:custDataLst>
          </p:nvPr>
        </p:nvSpPr>
        <p:spPr>
          <a:xfrm flipH="1">
            <a:off x="2478405" y="1156970"/>
            <a:ext cx="2583180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3557" name="AutoShape 2"/>
          <p:cNvSpPr/>
          <p:nvPr>
            <p:custDataLst>
              <p:tags r:id="rId2"/>
            </p:custDataLst>
          </p:nvPr>
        </p:nvSpPr>
        <p:spPr>
          <a:xfrm flipH="1">
            <a:off x="841375" y="1163003"/>
            <a:ext cx="1720850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3558" name="AutoShape 11"/>
          <p:cNvSpPr/>
          <p:nvPr>
            <p:custDataLst>
              <p:tags r:id="rId3"/>
            </p:custDataLst>
          </p:nvPr>
        </p:nvSpPr>
        <p:spPr>
          <a:xfrm>
            <a:off x="2147888" y="978853"/>
            <a:ext cx="777875" cy="777875"/>
          </a:xfrm>
          <a:prstGeom prst="diamond">
            <a:avLst/>
          </a:prstGeom>
          <a:solidFill>
            <a:srgbClr val="FF6600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>
                <a:solidFill>
                  <a:srgbClr val="FFFFFF"/>
                </a:solidFill>
                <a:latin typeface="Times New Roman" panose="02020603050405020304" pitchFamily="18" charset="0"/>
                <a:ea typeface="Gulim" pitchFamily="34" charset="-127"/>
                <a:sym typeface="Times New Roman" panose="02020603050405020304" pitchFamily="18" charset="0"/>
              </a:rPr>
              <a:t>2</a:t>
            </a:r>
          </a:p>
        </p:txBody>
      </p:sp>
      <p:sp>
        <p:nvSpPr>
          <p:cNvPr id="23559" name="文本框 27"/>
          <p:cNvSpPr txBox="1"/>
          <p:nvPr>
            <p:custDataLst>
              <p:tags r:id="rId4"/>
            </p:custDataLst>
          </p:nvPr>
        </p:nvSpPr>
        <p:spPr>
          <a:xfrm>
            <a:off x="954088" y="1142365"/>
            <a:ext cx="1179195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Times New Roman" panose="02020603050405020304" pitchFamily="18" charset="0"/>
                <a:ea typeface="Adobe 黑体 Std R" pitchFamily="34" charset="-122"/>
                <a:sym typeface="Times New Roman" panose="02020603050405020304" pitchFamily="18" charset="0"/>
              </a:rPr>
              <a:t>知识点</a:t>
            </a:r>
          </a:p>
        </p:txBody>
      </p:sp>
      <p:sp>
        <p:nvSpPr>
          <p:cNvPr id="23560" name="文本框 28"/>
          <p:cNvSpPr txBox="1"/>
          <p:nvPr>
            <p:custDataLst>
              <p:tags r:id="rId5"/>
            </p:custDataLst>
          </p:nvPr>
        </p:nvSpPr>
        <p:spPr>
          <a:xfrm>
            <a:off x="2897188" y="1156653"/>
            <a:ext cx="1843405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600" b="1">
                <a:solidFill>
                  <a:srgbClr val="FFFF00"/>
                </a:solidFill>
                <a:latin typeface="Adobe 黑体 Std R" pitchFamily="34" charset="-122"/>
                <a:ea typeface="Adobe 黑体 Std R" pitchFamily="34" charset="-122"/>
                <a:sym typeface="+mn-ea"/>
              </a:rPr>
              <a:t>声音的传播</a:t>
            </a:r>
            <a:endParaRPr lang="zh-CN" altLang="en-US" sz="2600" b="1">
              <a:solidFill>
                <a:srgbClr val="FFFF00"/>
              </a:solidFill>
              <a:latin typeface="Times New Roman" panose="02020603050405020304" pitchFamily="18" charset="0"/>
              <a:ea typeface="Adobe 黑体 Std R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6" name="TextBox 2"/>
          <p:cNvSpPr txBox="1"/>
          <p:nvPr>
            <p:custDataLst>
              <p:tags r:id="rId6"/>
            </p:custDataLst>
          </p:nvPr>
        </p:nvSpPr>
        <p:spPr>
          <a:xfrm>
            <a:off x="885825" y="2540000"/>
            <a:ext cx="7412038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提出问题：</a:t>
            </a:r>
            <a:r>
              <a:rPr lang="zh-CN" altLang="zh-CN" sz="2400" b="1">
                <a:latin typeface="Arial" panose="020B0604020202020204" pitchFamily="34" charset="0"/>
              </a:rPr>
              <a:t>我们可以听到身边同学的讲话，可以听到</a:t>
            </a:r>
            <a:endParaRPr lang="en-US" altLang="zh-CN" sz="2400" b="1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>
                <a:latin typeface="Arial" panose="020B0604020202020204" pitchFamily="34" charset="0"/>
              </a:rPr>
              <a:t>美妙动听的音乐，还可以听到远处汽车的喇叭声，那</a:t>
            </a:r>
            <a:endParaRPr lang="en-US" altLang="zh-CN" sz="2400" b="1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>
                <a:latin typeface="Arial" panose="020B0604020202020204" pitchFamily="34" charset="0"/>
              </a:rPr>
              <a:t>么我们不仅要问：</a:t>
            </a:r>
            <a:r>
              <a:rPr lang="zh-CN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声音是如何传播的呢？</a:t>
            </a:r>
          </a:p>
        </p:txBody>
      </p:sp>
    </p:spTree>
    <p:extLst>
      <p:ext uri="{BB962C8B-B14F-4D97-AF65-F5344CB8AC3E}">
        <p14:creationId xmlns:p14="http://schemas.microsoft.com/office/powerpoint/2010/main" val="21618654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  <p:tag name="KSO_WM_UNIT_TABLE_BEAUTIFY" val="smartTable{ed4a1b7d-b242-4f94-8b93-e996f99aae00}"/>
  <p:tag name="TABLE_COLOR_RGB" val="0x000000*0xFFFFFF*0x44546A*0xE6E5E5*0x848587*0x738499*0x817CA0*0x9B819F*0xA7878C*0xAB968B"/>
  <p:tag name="TABLE_COLORIDX" val="l"/>
  <p:tag name="TABLE_EMPHASIZE_COLOR" val="8684935"/>
  <p:tag name="TABLE_SKINIDX" val="-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  <p:tag name="KSO_WM_UNIT_TABLE_BEAUTIFY" val="smartTable{2c18e12a-c6ba-4092-95c0-3b57900d7828}"/>
  <p:tag name="TABLE_COLOR_RGB" val="0x000000*0xFFFFFF*0x44546A*0xE6E5E5*0x848587*0x738499*0x817CA0*0x9B819F*0xA7878C*0xAB968B"/>
  <p:tag name="TABLE_COLORIDX" val="l"/>
  <p:tag name="TABLE_EMPHASIZE_COLOR" val="8684935"/>
  <p:tag name="TABLE_SKINIDX" val="-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2306</Words>
  <Application>Microsoft Office PowerPoint</Application>
  <PresentationFormat>全屏显示(16:9)</PresentationFormat>
  <Paragraphs>177</Paragraphs>
  <Slides>31</Slides>
  <Notes>1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一些介质中的声速 v（ m/s）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</cp:revision>
  <dcterms:created xsi:type="dcterms:W3CDTF">2020-10-26T12:38:46Z</dcterms:created>
  <dcterms:modified xsi:type="dcterms:W3CDTF">2020-10-26T12:49:36Z</dcterms:modified>
</cp:coreProperties>
</file>